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2"/>
  </p:notesMasterIdLst>
  <p:sldIdLst>
    <p:sldId id="256" r:id="rId5"/>
    <p:sldId id="285" r:id="rId6"/>
    <p:sldId id="274" r:id="rId7"/>
    <p:sldId id="271" r:id="rId8"/>
    <p:sldId id="270" r:id="rId9"/>
    <p:sldId id="286" r:id="rId10"/>
    <p:sldId id="287" r:id="rId11"/>
    <p:sldId id="261" r:id="rId12"/>
    <p:sldId id="272" r:id="rId13"/>
    <p:sldId id="273" r:id="rId14"/>
    <p:sldId id="260" r:id="rId15"/>
    <p:sldId id="259" r:id="rId16"/>
    <p:sldId id="263" r:id="rId17"/>
    <p:sldId id="288" r:id="rId18"/>
    <p:sldId id="289" r:id="rId19"/>
    <p:sldId id="290" r:id="rId20"/>
    <p:sldId id="293" r:id="rId21"/>
    <p:sldId id="291" r:id="rId22"/>
    <p:sldId id="267" r:id="rId23"/>
    <p:sldId id="264" r:id="rId24"/>
    <p:sldId id="292" r:id="rId25"/>
    <p:sldId id="265" r:id="rId26"/>
    <p:sldId id="269" r:id="rId27"/>
    <p:sldId id="268" r:id="rId28"/>
    <p:sldId id="257" r:id="rId29"/>
    <p:sldId id="258" r:id="rId30"/>
    <p:sldId id="266" r:id="rId31"/>
  </p:sldIdLst>
  <p:sldSz cx="12192000" cy="6858000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23F48-B254-4E91-B266-892C505BAAA8}" type="datetimeFigureOut">
              <a:rPr lang="en-CA" smtClean="0"/>
              <a:t>2024-06-02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67AB8-642D-4455-AF37-8EB63883D0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0817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67AB8-642D-4455-AF37-8EB63883D0CB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0420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7AB8-642D-4455-AF37-8EB63883D0CB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482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7AB8-642D-4455-AF37-8EB63883D0CB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17980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7AB8-642D-4455-AF37-8EB63883D0CB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05365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7AB8-642D-4455-AF37-8EB63883D0CB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77499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7AB8-642D-4455-AF37-8EB63883D0CB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11827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7AB8-642D-4455-AF37-8EB63883D0CB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95088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7AB8-642D-4455-AF37-8EB63883D0CB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7117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7AB8-642D-4455-AF37-8EB63883D0CB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19043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7AB8-642D-4455-AF37-8EB63883D0CB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02900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7AB8-642D-4455-AF37-8EB63883D0CB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733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AF2F2-44E8-4136-B398-19AAB1EB791B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85145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7AB8-642D-4455-AF37-8EB63883D0CB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95693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7AB8-642D-4455-AF37-8EB63883D0CB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92388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7AB8-642D-4455-AF37-8EB63883D0CB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84218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7AB8-642D-4455-AF37-8EB63883D0CB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8366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7AB8-642D-4455-AF37-8EB63883D0CB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43895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7AB8-642D-4455-AF37-8EB63883D0CB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57832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7AB8-642D-4455-AF37-8EB63883D0CB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96180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7AB8-642D-4455-AF37-8EB63883D0CB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5308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7AB8-642D-4455-AF37-8EB63883D0CB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1889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7AB8-642D-4455-AF37-8EB63883D0CB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5017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7AB8-642D-4455-AF37-8EB63883D0CB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6316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7AB8-642D-4455-AF37-8EB63883D0CB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1199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7AB8-642D-4455-AF37-8EB63883D0CB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8523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7AB8-642D-4455-AF37-8EB63883D0CB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4918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7AB8-642D-4455-AF37-8EB63883D0CB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998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920EA80A-E061-4022-A55A-5A90FF30CC53}" type="datetimeFigureOut">
              <a:rPr lang="en-CA" smtClean="0"/>
              <a:t>2024-06-02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CA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A80A-E061-4022-A55A-5A90FF30CC53}" type="datetimeFigureOut">
              <a:rPr lang="en-CA" smtClean="0"/>
              <a:t>2024-06-02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A80A-E061-4022-A55A-5A90FF30CC53}" type="datetimeFigureOut">
              <a:rPr lang="en-CA" smtClean="0"/>
              <a:t>2024-06-02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20EA80A-E061-4022-A55A-5A90FF30CC53}" type="datetimeFigureOut">
              <a:rPr lang="en-CA" smtClean="0"/>
              <a:t>2024-06-02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920EA80A-E061-4022-A55A-5A90FF30CC53}" type="datetimeFigureOut">
              <a:rPr lang="en-CA" smtClean="0"/>
              <a:t>2024-06-02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A80A-E061-4022-A55A-5A90FF30CC53}" type="datetimeFigureOut">
              <a:rPr lang="en-CA" smtClean="0"/>
              <a:t>2024-06-02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A80A-E061-4022-A55A-5A90FF30CC53}" type="datetimeFigureOut">
              <a:rPr lang="en-CA" smtClean="0"/>
              <a:t>2024-06-02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20EA80A-E061-4022-A55A-5A90FF30CC53}" type="datetimeFigureOut">
              <a:rPr lang="en-CA" smtClean="0"/>
              <a:t>2024-06-02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A80A-E061-4022-A55A-5A90FF30CC53}" type="datetimeFigureOut">
              <a:rPr lang="en-CA" smtClean="0"/>
              <a:t>2024-06-02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20EA80A-E061-4022-A55A-5A90FF30CC53}" type="datetimeFigureOut">
              <a:rPr lang="en-CA" smtClean="0"/>
              <a:t>2024-06-02</a:t>
            </a:fld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20EA80A-E061-4022-A55A-5A90FF30CC53}" type="datetimeFigureOut">
              <a:rPr lang="en-CA" smtClean="0"/>
              <a:t>2024-06-02</a:t>
            </a:fld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20EA80A-E061-4022-A55A-5A90FF30CC53}" type="datetimeFigureOut">
              <a:rPr lang="en-CA" smtClean="0"/>
              <a:t>2024-06-02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hyperlink" Target="http://www.bcmath.ca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41.bin"/><Relationship Id="rId18" Type="http://schemas.openxmlformats.org/officeDocument/2006/relationships/image" Target="../media/image47.wmf"/><Relationship Id="rId26" Type="http://schemas.openxmlformats.org/officeDocument/2006/relationships/oleObject" Target="../embeddings/oleObject47.bin"/><Relationship Id="rId3" Type="http://schemas.openxmlformats.org/officeDocument/2006/relationships/notesSlide" Target="../notesSlides/notesSlide11.xml"/><Relationship Id="rId21" Type="http://schemas.openxmlformats.org/officeDocument/2006/relationships/oleObject" Target="../embeddings/oleObject45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44.wmf"/><Relationship Id="rId17" Type="http://schemas.openxmlformats.org/officeDocument/2006/relationships/oleObject" Target="../embeddings/oleObject43.bin"/><Relationship Id="rId25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6.wmf"/><Relationship Id="rId20" Type="http://schemas.openxmlformats.org/officeDocument/2006/relationships/image" Target="../media/image48.wmf"/><Relationship Id="rId1" Type="http://schemas.openxmlformats.org/officeDocument/2006/relationships/tags" Target="../tags/tag12.x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40.bin"/><Relationship Id="rId24" Type="http://schemas.openxmlformats.org/officeDocument/2006/relationships/image" Target="../media/image50.wmf"/><Relationship Id="rId5" Type="http://schemas.openxmlformats.org/officeDocument/2006/relationships/oleObject" Target="../embeddings/oleObject37.bin"/><Relationship Id="rId15" Type="http://schemas.openxmlformats.org/officeDocument/2006/relationships/oleObject" Target="../embeddings/oleObject42.bin"/><Relationship Id="rId23" Type="http://schemas.openxmlformats.org/officeDocument/2006/relationships/oleObject" Target="../embeddings/oleObject46.bin"/><Relationship Id="rId10" Type="http://schemas.openxmlformats.org/officeDocument/2006/relationships/image" Target="../media/image43.wmf"/><Relationship Id="rId19" Type="http://schemas.openxmlformats.org/officeDocument/2006/relationships/oleObject" Target="../embeddings/oleObject44.bin"/><Relationship Id="rId4" Type="http://schemas.openxmlformats.org/officeDocument/2006/relationships/image" Target="../media/image37.png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45.wmf"/><Relationship Id="rId22" Type="http://schemas.openxmlformats.org/officeDocument/2006/relationships/image" Target="../media/image49.wmf"/><Relationship Id="rId27" Type="http://schemas.openxmlformats.org/officeDocument/2006/relationships/image" Target="../media/image5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oleObject" Target="../embeddings/oleObject51.bin"/><Relationship Id="rId18" Type="http://schemas.openxmlformats.org/officeDocument/2006/relationships/image" Target="../media/image60.wmf"/><Relationship Id="rId3" Type="http://schemas.openxmlformats.org/officeDocument/2006/relationships/notesSlide" Target="../notesSlides/notesSlide13.xml"/><Relationship Id="rId21" Type="http://schemas.openxmlformats.org/officeDocument/2006/relationships/oleObject" Target="../embeddings/oleObject55.bin"/><Relationship Id="rId7" Type="http://schemas.openxmlformats.org/officeDocument/2006/relationships/image" Target="../media/image55.wmf"/><Relationship Id="rId12" Type="http://schemas.openxmlformats.org/officeDocument/2006/relationships/image" Target="../media/image57.wmf"/><Relationship Id="rId17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9.wmf"/><Relationship Id="rId20" Type="http://schemas.openxmlformats.org/officeDocument/2006/relationships/image" Target="../media/image61.wmf"/><Relationship Id="rId1" Type="http://schemas.openxmlformats.org/officeDocument/2006/relationships/tags" Target="../tags/tag14.xml"/><Relationship Id="rId6" Type="http://schemas.openxmlformats.org/officeDocument/2006/relationships/oleObject" Target="../embeddings/oleObject48.bin"/><Relationship Id="rId11" Type="http://schemas.openxmlformats.org/officeDocument/2006/relationships/oleObject" Target="../embeddings/oleObject50.bin"/><Relationship Id="rId5" Type="http://schemas.openxmlformats.org/officeDocument/2006/relationships/image" Target="../media/image530.png"/><Relationship Id="rId15" Type="http://schemas.openxmlformats.org/officeDocument/2006/relationships/oleObject" Target="../embeddings/oleObject52.bin"/><Relationship Id="rId10" Type="http://schemas.openxmlformats.org/officeDocument/2006/relationships/image" Target="../media/image56.wmf"/><Relationship Id="rId19" Type="http://schemas.openxmlformats.org/officeDocument/2006/relationships/oleObject" Target="../embeddings/oleObject54.bin"/><Relationship Id="rId4" Type="http://schemas.openxmlformats.org/officeDocument/2006/relationships/image" Target="../media/image54.png"/><Relationship Id="rId9" Type="http://schemas.openxmlformats.org/officeDocument/2006/relationships/oleObject" Target="../embeddings/oleObject49.bin"/><Relationship Id="rId14" Type="http://schemas.openxmlformats.org/officeDocument/2006/relationships/image" Target="../media/image58.wmf"/><Relationship Id="rId22" Type="http://schemas.openxmlformats.org/officeDocument/2006/relationships/image" Target="../media/image62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13" Type="http://schemas.openxmlformats.org/officeDocument/2006/relationships/oleObject" Target="../embeddings/oleObject60.bin"/><Relationship Id="rId18" Type="http://schemas.openxmlformats.org/officeDocument/2006/relationships/image" Target="../media/image69.wmf"/><Relationship Id="rId3" Type="http://schemas.openxmlformats.org/officeDocument/2006/relationships/notesSlide" Target="../notesSlides/notesSlide14.xml"/><Relationship Id="rId21" Type="http://schemas.openxmlformats.org/officeDocument/2006/relationships/oleObject" Target="../embeddings/oleObject64.bin"/><Relationship Id="rId7" Type="http://schemas.openxmlformats.org/officeDocument/2006/relationships/oleObject" Target="../embeddings/oleObject57.bin"/><Relationship Id="rId12" Type="http://schemas.openxmlformats.org/officeDocument/2006/relationships/image" Target="../media/image66.wmf"/><Relationship Id="rId17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8.wmf"/><Relationship Id="rId20" Type="http://schemas.openxmlformats.org/officeDocument/2006/relationships/image" Target="../media/image70.wmf"/><Relationship Id="rId1" Type="http://schemas.openxmlformats.org/officeDocument/2006/relationships/tags" Target="../tags/tag15.xml"/><Relationship Id="rId6" Type="http://schemas.openxmlformats.org/officeDocument/2006/relationships/image" Target="../media/image63.wmf"/><Relationship Id="rId11" Type="http://schemas.openxmlformats.org/officeDocument/2006/relationships/oleObject" Target="../embeddings/oleObject59.bin"/><Relationship Id="rId24" Type="http://schemas.openxmlformats.org/officeDocument/2006/relationships/image" Target="../media/image72.wmf"/><Relationship Id="rId5" Type="http://schemas.openxmlformats.org/officeDocument/2006/relationships/oleObject" Target="../embeddings/oleObject56.bin"/><Relationship Id="rId15" Type="http://schemas.openxmlformats.org/officeDocument/2006/relationships/oleObject" Target="../embeddings/oleObject61.bin"/><Relationship Id="rId23" Type="http://schemas.openxmlformats.org/officeDocument/2006/relationships/oleObject" Target="../embeddings/oleObject65.bin"/><Relationship Id="rId10" Type="http://schemas.openxmlformats.org/officeDocument/2006/relationships/image" Target="../media/image65.wmf"/><Relationship Id="rId19" Type="http://schemas.openxmlformats.org/officeDocument/2006/relationships/oleObject" Target="../embeddings/oleObject63.bin"/><Relationship Id="rId4" Type="http://schemas.openxmlformats.org/officeDocument/2006/relationships/image" Target="../media/image63.png"/><Relationship Id="rId9" Type="http://schemas.openxmlformats.org/officeDocument/2006/relationships/oleObject" Target="../embeddings/oleObject58.bin"/><Relationship Id="rId14" Type="http://schemas.openxmlformats.org/officeDocument/2006/relationships/image" Target="../media/image67.wmf"/><Relationship Id="rId22" Type="http://schemas.openxmlformats.org/officeDocument/2006/relationships/image" Target="../media/image71.wmf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70.bin"/><Relationship Id="rId18" Type="http://schemas.openxmlformats.org/officeDocument/2006/relationships/image" Target="../media/image79.wmf"/><Relationship Id="rId26" Type="http://schemas.openxmlformats.org/officeDocument/2006/relationships/image" Target="../media/image83.wmf"/><Relationship Id="rId3" Type="http://schemas.openxmlformats.org/officeDocument/2006/relationships/notesSlide" Target="../notesSlides/notesSlide15.xml"/><Relationship Id="rId21" Type="http://schemas.openxmlformats.org/officeDocument/2006/relationships/oleObject" Target="../embeddings/oleObject74.bin"/><Relationship Id="rId34" Type="http://schemas.openxmlformats.org/officeDocument/2006/relationships/image" Target="../media/image87.wmf"/><Relationship Id="rId7" Type="http://schemas.openxmlformats.org/officeDocument/2006/relationships/oleObject" Target="../embeddings/oleObject67.bin"/><Relationship Id="rId12" Type="http://schemas.openxmlformats.org/officeDocument/2006/relationships/image" Target="../media/image76.wmf"/><Relationship Id="rId17" Type="http://schemas.openxmlformats.org/officeDocument/2006/relationships/oleObject" Target="../embeddings/oleObject72.bin"/><Relationship Id="rId25" Type="http://schemas.openxmlformats.org/officeDocument/2006/relationships/oleObject" Target="../embeddings/oleObject76.bin"/><Relationship Id="rId33" Type="http://schemas.openxmlformats.org/officeDocument/2006/relationships/oleObject" Target="../embeddings/oleObject8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8.wmf"/><Relationship Id="rId20" Type="http://schemas.openxmlformats.org/officeDocument/2006/relationships/image" Target="../media/image80.wmf"/><Relationship Id="rId29" Type="http://schemas.openxmlformats.org/officeDocument/2006/relationships/oleObject" Target="../embeddings/oleObject78.bin"/><Relationship Id="rId1" Type="http://schemas.openxmlformats.org/officeDocument/2006/relationships/tags" Target="../tags/tag16.xml"/><Relationship Id="rId6" Type="http://schemas.openxmlformats.org/officeDocument/2006/relationships/image" Target="../media/image73.wmf"/><Relationship Id="rId11" Type="http://schemas.openxmlformats.org/officeDocument/2006/relationships/oleObject" Target="../embeddings/oleObject69.bin"/><Relationship Id="rId24" Type="http://schemas.openxmlformats.org/officeDocument/2006/relationships/image" Target="../media/image82.wmf"/><Relationship Id="rId32" Type="http://schemas.openxmlformats.org/officeDocument/2006/relationships/image" Target="../media/image86.wmf"/><Relationship Id="rId5" Type="http://schemas.openxmlformats.org/officeDocument/2006/relationships/oleObject" Target="../embeddings/oleObject66.bin"/><Relationship Id="rId15" Type="http://schemas.openxmlformats.org/officeDocument/2006/relationships/oleObject" Target="../embeddings/oleObject71.bin"/><Relationship Id="rId23" Type="http://schemas.openxmlformats.org/officeDocument/2006/relationships/oleObject" Target="../embeddings/oleObject75.bin"/><Relationship Id="rId28" Type="http://schemas.openxmlformats.org/officeDocument/2006/relationships/image" Target="../media/image84.wmf"/><Relationship Id="rId10" Type="http://schemas.openxmlformats.org/officeDocument/2006/relationships/image" Target="../media/image75.wmf"/><Relationship Id="rId19" Type="http://schemas.openxmlformats.org/officeDocument/2006/relationships/oleObject" Target="../embeddings/oleObject73.bin"/><Relationship Id="rId31" Type="http://schemas.openxmlformats.org/officeDocument/2006/relationships/oleObject" Target="../embeddings/oleObject79.bin"/><Relationship Id="rId4" Type="http://schemas.openxmlformats.org/officeDocument/2006/relationships/image" Target="../media/image74.png"/><Relationship Id="rId9" Type="http://schemas.openxmlformats.org/officeDocument/2006/relationships/oleObject" Target="../embeddings/oleObject68.bin"/><Relationship Id="rId14" Type="http://schemas.openxmlformats.org/officeDocument/2006/relationships/image" Target="../media/image77.wmf"/><Relationship Id="rId22" Type="http://schemas.openxmlformats.org/officeDocument/2006/relationships/image" Target="../media/image81.wmf"/><Relationship Id="rId27" Type="http://schemas.openxmlformats.org/officeDocument/2006/relationships/oleObject" Target="../embeddings/oleObject77.bin"/><Relationship Id="rId30" Type="http://schemas.openxmlformats.org/officeDocument/2006/relationships/image" Target="../media/image85.wmf"/><Relationship Id="rId8" Type="http://schemas.openxmlformats.org/officeDocument/2006/relationships/image" Target="../media/image7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85.bin"/><Relationship Id="rId18" Type="http://schemas.openxmlformats.org/officeDocument/2006/relationships/image" Target="../media/image95.wmf"/><Relationship Id="rId26" Type="http://schemas.openxmlformats.org/officeDocument/2006/relationships/image" Target="../media/image99.wmf"/><Relationship Id="rId39" Type="http://schemas.openxmlformats.org/officeDocument/2006/relationships/oleObject" Target="../embeddings/oleObject98.bin"/><Relationship Id="rId21" Type="http://schemas.openxmlformats.org/officeDocument/2006/relationships/oleObject" Target="../embeddings/oleObject89.bin"/><Relationship Id="rId34" Type="http://schemas.openxmlformats.org/officeDocument/2006/relationships/image" Target="../media/image103.wmf"/><Relationship Id="rId42" Type="http://schemas.openxmlformats.org/officeDocument/2006/relationships/image" Target="../media/image107.wmf"/><Relationship Id="rId47" Type="http://schemas.openxmlformats.org/officeDocument/2006/relationships/oleObject" Target="../embeddings/oleObject102.bin"/><Relationship Id="rId50" Type="http://schemas.openxmlformats.org/officeDocument/2006/relationships/image" Target="../media/image111.wmf"/><Relationship Id="rId7" Type="http://schemas.openxmlformats.org/officeDocument/2006/relationships/oleObject" Target="../embeddings/oleObject8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4.wmf"/><Relationship Id="rId29" Type="http://schemas.openxmlformats.org/officeDocument/2006/relationships/oleObject" Target="../embeddings/oleObject93.bin"/><Relationship Id="rId11" Type="http://schemas.openxmlformats.org/officeDocument/2006/relationships/oleObject" Target="../embeddings/oleObject84.bin"/><Relationship Id="rId24" Type="http://schemas.openxmlformats.org/officeDocument/2006/relationships/image" Target="../media/image98.wmf"/><Relationship Id="rId32" Type="http://schemas.openxmlformats.org/officeDocument/2006/relationships/image" Target="../media/image102.wmf"/><Relationship Id="rId37" Type="http://schemas.openxmlformats.org/officeDocument/2006/relationships/oleObject" Target="../embeddings/oleObject97.bin"/><Relationship Id="rId40" Type="http://schemas.openxmlformats.org/officeDocument/2006/relationships/image" Target="../media/image106.wmf"/><Relationship Id="rId45" Type="http://schemas.openxmlformats.org/officeDocument/2006/relationships/oleObject" Target="../embeddings/oleObject101.bin"/><Relationship Id="rId53" Type="http://schemas.openxmlformats.org/officeDocument/2006/relationships/oleObject" Target="../embeddings/oleObject105.bin"/><Relationship Id="rId5" Type="http://schemas.openxmlformats.org/officeDocument/2006/relationships/oleObject" Target="../embeddings/oleObject81.bin"/><Relationship Id="rId10" Type="http://schemas.openxmlformats.org/officeDocument/2006/relationships/image" Target="../media/image91.wmf"/><Relationship Id="rId19" Type="http://schemas.openxmlformats.org/officeDocument/2006/relationships/oleObject" Target="../embeddings/oleObject88.bin"/><Relationship Id="rId31" Type="http://schemas.openxmlformats.org/officeDocument/2006/relationships/oleObject" Target="../embeddings/oleObject94.bin"/><Relationship Id="rId44" Type="http://schemas.openxmlformats.org/officeDocument/2006/relationships/image" Target="../media/image108.wmf"/><Relationship Id="rId52" Type="http://schemas.openxmlformats.org/officeDocument/2006/relationships/image" Target="../media/image112.wmf"/><Relationship Id="rId4" Type="http://schemas.openxmlformats.org/officeDocument/2006/relationships/image" Target="../media/image88.png"/><Relationship Id="rId9" Type="http://schemas.openxmlformats.org/officeDocument/2006/relationships/oleObject" Target="../embeddings/oleObject83.bin"/><Relationship Id="rId14" Type="http://schemas.openxmlformats.org/officeDocument/2006/relationships/image" Target="../media/image93.wmf"/><Relationship Id="rId22" Type="http://schemas.openxmlformats.org/officeDocument/2006/relationships/image" Target="../media/image97.wmf"/><Relationship Id="rId27" Type="http://schemas.openxmlformats.org/officeDocument/2006/relationships/oleObject" Target="../embeddings/oleObject92.bin"/><Relationship Id="rId30" Type="http://schemas.openxmlformats.org/officeDocument/2006/relationships/image" Target="../media/image101.wmf"/><Relationship Id="rId35" Type="http://schemas.openxmlformats.org/officeDocument/2006/relationships/oleObject" Target="../embeddings/oleObject96.bin"/><Relationship Id="rId43" Type="http://schemas.openxmlformats.org/officeDocument/2006/relationships/oleObject" Target="../embeddings/oleObject100.bin"/><Relationship Id="rId48" Type="http://schemas.openxmlformats.org/officeDocument/2006/relationships/image" Target="../media/image110.wmf"/><Relationship Id="rId8" Type="http://schemas.openxmlformats.org/officeDocument/2006/relationships/image" Target="../media/image90.wmf"/><Relationship Id="rId51" Type="http://schemas.openxmlformats.org/officeDocument/2006/relationships/oleObject" Target="../embeddings/oleObject104.bin"/><Relationship Id="rId3" Type="http://schemas.openxmlformats.org/officeDocument/2006/relationships/notesSlide" Target="../notesSlides/notesSlide17.xml"/><Relationship Id="rId12" Type="http://schemas.openxmlformats.org/officeDocument/2006/relationships/image" Target="../media/image92.wmf"/><Relationship Id="rId17" Type="http://schemas.openxmlformats.org/officeDocument/2006/relationships/oleObject" Target="../embeddings/oleObject87.bin"/><Relationship Id="rId25" Type="http://schemas.openxmlformats.org/officeDocument/2006/relationships/oleObject" Target="../embeddings/oleObject91.bin"/><Relationship Id="rId33" Type="http://schemas.openxmlformats.org/officeDocument/2006/relationships/oleObject" Target="../embeddings/oleObject95.bin"/><Relationship Id="rId38" Type="http://schemas.openxmlformats.org/officeDocument/2006/relationships/image" Target="../media/image105.wmf"/><Relationship Id="rId46" Type="http://schemas.openxmlformats.org/officeDocument/2006/relationships/image" Target="../media/image109.wmf"/><Relationship Id="rId20" Type="http://schemas.openxmlformats.org/officeDocument/2006/relationships/image" Target="../media/image96.wmf"/><Relationship Id="rId41" Type="http://schemas.openxmlformats.org/officeDocument/2006/relationships/oleObject" Target="../embeddings/oleObject99.bin"/><Relationship Id="rId54" Type="http://schemas.openxmlformats.org/officeDocument/2006/relationships/image" Target="../media/image113.wmf"/><Relationship Id="rId1" Type="http://schemas.openxmlformats.org/officeDocument/2006/relationships/tags" Target="../tags/tag18.xml"/><Relationship Id="rId6" Type="http://schemas.openxmlformats.org/officeDocument/2006/relationships/image" Target="../media/image89.wmf"/><Relationship Id="rId15" Type="http://schemas.openxmlformats.org/officeDocument/2006/relationships/oleObject" Target="../embeddings/oleObject86.bin"/><Relationship Id="rId23" Type="http://schemas.openxmlformats.org/officeDocument/2006/relationships/oleObject" Target="../embeddings/oleObject90.bin"/><Relationship Id="rId28" Type="http://schemas.openxmlformats.org/officeDocument/2006/relationships/image" Target="../media/image100.wmf"/><Relationship Id="rId36" Type="http://schemas.openxmlformats.org/officeDocument/2006/relationships/image" Target="../media/image104.wmf"/><Relationship Id="rId49" Type="http://schemas.openxmlformats.org/officeDocument/2006/relationships/oleObject" Target="../embeddings/oleObject10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.wmf"/><Relationship Id="rId18" Type="http://schemas.openxmlformats.org/officeDocument/2006/relationships/oleObject" Target="../embeddings/oleObject8.bin"/><Relationship Id="rId26" Type="http://schemas.openxmlformats.org/officeDocument/2006/relationships/oleObject" Target="../embeddings/oleObject12.bin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10.wmf"/><Relationship Id="rId7" Type="http://schemas.openxmlformats.org/officeDocument/2006/relationships/image" Target="../media/image3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8.wmf"/><Relationship Id="rId25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1" Type="http://schemas.openxmlformats.org/officeDocument/2006/relationships/tags" Target="../tags/tag3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24" Type="http://schemas.openxmlformats.org/officeDocument/2006/relationships/oleObject" Target="../embeddings/oleObject11.bin"/><Relationship Id="rId5" Type="http://schemas.openxmlformats.org/officeDocument/2006/relationships/image" Target="../media/image2.wmf"/><Relationship Id="rId15" Type="http://schemas.openxmlformats.org/officeDocument/2006/relationships/image" Target="../media/image7.wmf"/><Relationship Id="rId23" Type="http://schemas.openxmlformats.org/officeDocument/2006/relationships/image" Target="../media/image11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9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Relationship Id="rId27" Type="http://schemas.openxmlformats.org/officeDocument/2006/relationships/image" Target="../media/image13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1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1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1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8.bin"/><Relationship Id="rId13" Type="http://schemas.openxmlformats.org/officeDocument/2006/relationships/image" Target="../media/image127.wmf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124.wmf"/><Relationship Id="rId12" Type="http://schemas.openxmlformats.org/officeDocument/2006/relationships/oleObject" Target="../embeddings/oleObject110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oleObject" Target="../embeddings/oleObject107.bin"/><Relationship Id="rId11" Type="http://schemas.openxmlformats.org/officeDocument/2006/relationships/image" Target="../media/image126.wmf"/><Relationship Id="rId5" Type="http://schemas.openxmlformats.org/officeDocument/2006/relationships/image" Target="../media/image123.wmf"/><Relationship Id="rId10" Type="http://schemas.openxmlformats.org/officeDocument/2006/relationships/oleObject" Target="../embeddings/oleObject109.bin"/><Relationship Id="rId4" Type="http://schemas.openxmlformats.org/officeDocument/2006/relationships/oleObject" Target="../embeddings/oleObject106.bin"/><Relationship Id="rId9" Type="http://schemas.openxmlformats.org/officeDocument/2006/relationships/image" Target="../media/image125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3.bin"/><Relationship Id="rId13" Type="http://schemas.openxmlformats.org/officeDocument/2006/relationships/image" Target="../media/image132.wmf"/><Relationship Id="rId18" Type="http://schemas.openxmlformats.org/officeDocument/2006/relationships/oleObject" Target="../embeddings/oleObject118.bin"/><Relationship Id="rId26" Type="http://schemas.openxmlformats.org/officeDocument/2006/relationships/oleObject" Target="../embeddings/oleObject122.bin"/><Relationship Id="rId3" Type="http://schemas.openxmlformats.org/officeDocument/2006/relationships/notesSlide" Target="../notesSlides/notesSlide26.xml"/><Relationship Id="rId21" Type="http://schemas.openxmlformats.org/officeDocument/2006/relationships/image" Target="../media/image136.wmf"/><Relationship Id="rId7" Type="http://schemas.openxmlformats.org/officeDocument/2006/relationships/image" Target="../media/image129.wmf"/><Relationship Id="rId12" Type="http://schemas.openxmlformats.org/officeDocument/2006/relationships/oleObject" Target="../embeddings/oleObject115.bin"/><Relationship Id="rId17" Type="http://schemas.openxmlformats.org/officeDocument/2006/relationships/image" Target="../media/image134.wmf"/><Relationship Id="rId25" Type="http://schemas.openxmlformats.org/officeDocument/2006/relationships/image" Target="../media/image13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17.bin"/><Relationship Id="rId20" Type="http://schemas.openxmlformats.org/officeDocument/2006/relationships/oleObject" Target="../embeddings/oleObject119.bin"/><Relationship Id="rId29" Type="http://schemas.openxmlformats.org/officeDocument/2006/relationships/image" Target="../media/image140.wmf"/><Relationship Id="rId1" Type="http://schemas.openxmlformats.org/officeDocument/2006/relationships/tags" Target="../tags/tag27.xml"/><Relationship Id="rId6" Type="http://schemas.openxmlformats.org/officeDocument/2006/relationships/oleObject" Target="../embeddings/oleObject112.bin"/><Relationship Id="rId11" Type="http://schemas.openxmlformats.org/officeDocument/2006/relationships/image" Target="../media/image131.wmf"/><Relationship Id="rId24" Type="http://schemas.openxmlformats.org/officeDocument/2006/relationships/oleObject" Target="../embeddings/oleObject121.bin"/><Relationship Id="rId5" Type="http://schemas.openxmlformats.org/officeDocument/2006/relationships/image" Target="../media/image128.wmf"/><Relationship Id="rId15" Type="http://schemas.openxmlformats.org/officeDocument/2006/relationships/image" Target="../media/image133.wmf"/><Relationship Id="rId23" Type="http://schemas.openxmlformats.org/officeDocument/2006/relationships/image" Target="../media/image137.wmf"/><Relationship Id="rId28" Type="http://schemas.openxmlformats.org/officeDocument/2006/relationships/oleObject" Target="../embeddings/oleObject123.bin"/><Relationship Id="rId10" Type="http://schemas.openxmlformats.org/officeDocument/2006/relationships/oleObject" Target="../embeddings/oleObject114.bin"/><Relationship Id="rId19" Type="http://schemas.openxmlformats.org/officeDocument/2006/relationships/image" Target="../media/image135.wmf"/><Relationship Id="rId31" Type="http://schemas.openxmlformats.org/officeDocument/2006/relationships/image" Target="../media/image141.wmf"/><Relationship Id="rId4" Type="http://schemas.openxmlformats.org/officeDocument/2006/relationships/oleObject" Target="../embeddings/oleObject111.bin"/><Relationship Id="rId9" Type="http://schemas.openxmlformats.org/officeDocument/2006/relationships/image" Target="../media/image130.wmf"/><Relationship Id="rId14" Type="http://schemas.openxmlformats.org/officeDocument/2006/relationships/oleObject" Target="../embeddings/oleObject116.bin"/><Relationship Id="rId22" Type="http://schemas.openxmlformats.org/officeDocument/2006/relationships/oleObject" Target="../embeddings/oleObject120.bin"/><Relationship Id="rId27" Type="http://schemas.openxmlformats.org/officeDocument/2006/relationships/image" Target="../media/image139.wmf"/><Relationship Id="rId30" Type="http://schemas.openxmlformats.org/officeDocument/2006/relationships/oleObject" Target="../embeddings/oleObject124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6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6" Type="http://schemas.openxmlformats.org/officeDocument/2006/relationships/image" Target="../media/image142.wmf"/><Relationship Id="rId5" Type="http://schemas.openxmlformats.org/officeDocument/2006/relationships/oleObject" Target="../embeddings/oleObject125.bin"/><Relationship Id="rId4" Type="http://schemas.openxmlformats.org/officeDocument/2006/relationships/image" Target="../media/image6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3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22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7.png"/><Relationship Id="rId12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9.wmf"/><Relationship Id="rId11" Type="http://schemas.openxmlformats.org/officeDocument/2006/relationships/image" Target="../media/image21.wmf"/><Relationship Id="rId5" Type="http://schemas.openxmlformats.org/officeDocument/2006/relationships/oleObject" Target="../embeddings/oleObject16.bin"/><Relationship Id="rId10" Type="http://schemas.openxmlformats.org/officeDocument/2006/relationships/oleObject" Target="../embeddings/oleObject18.bin"/><Relationship Id="rId4" Type="http://schemas.openxmlformats.org/officeDocument/2006/relationships/image" Target="../media/image25.png"/><Relationship Id="rId9" Type="http://schemas.openxmlformats.org/officeDocument/2006/relationships/image" Target="../media/image20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27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24.bin"/><Relationship Id="rId1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6.bin"/><Relationship Id="rId1" Type="http://schemas.openxmlformats.org/officeDocument/2006/relationships/tags" Target="../tags/tag7.x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26.wmf"/><Relationship Id="rId5" Type="http://schemas.openxmlformats.org/officeDocument/2006/relationships/image" Target="../media/image23.wmf"/><Relationship Id="rId15" Type="http://schemas.openxmlformats.org/officeDocument/2006/relationships/image" Target="../media/image28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2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31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6.wmf"/><Relationship Id="rId1" Type="http://schemas.openxmlformats.org/officeDocument/2006/relationships/tags" Target="../tags/tag8.x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5" Type="http://schemas.openxmlformats.org/officeDocument/2006/relationships/oleObject" Target="../embeddings/oleObject32.bin"/><Relationship Id="rId10" Type="http://schemas.openxmlformats.org/officeDocument/2006/relationships/image" Target="../media/image33.wmf"/><Relationship Id="rId4" Type="http://schemas.openxmlformats.org/officeDocument/2006/relationships/image" Target="../media/image30.png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3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33.bin"/><Relationship Id="rId9" Type="http://schemas.openxmlformats.org/officeDocument/2006/relationships/image" Target="../media/image3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1743" y="3068960"/>
            <a:ext cx="6675959" cy="1894362"/>
          </a:xfrm>
        </p:spPr>
        <p:txBody>
          <a:bodyPr>
            <a:normAutofit fontScale="90000"/>
          </a:bodyPr>
          <a:lstStyle/>
          <a:p>
            <a:r>
              <a:rPr lang="en-CA" dirty="0"/>
              <a:t>Section 6.4</a:t>
            </a:r>
            <a:br>
              <a:rPr lang="en-CA" dirty="0"/>
            </a:br>
            <a:r>
              <a:rPr lang="en-CA" dirty="0"/>
              <a:t>Polynomials with Complex roots</a:t>
            </a:r>
            <a:br>
              <a:rPr lang="en-CA" dirty="0"/>
            </a:b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608764" y="6613526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 dirty="0"/>
              <a:t>© Copyright all rights reserved to Homework depot: </a:t>
            </a:r>
            <a:r>
              <a:rPr lang="en-US" sz="1000" dirty="0">
                <a:hlinkClick r:id="rId4"/>
              </a:rPr>
              <a:t>www.BCMath.ca</a:t>
            </a:r>
            <a:r>
              <a:rPr lang="en-US" sz="1000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7206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13AA12-AC5C-7C4E-023E-CCF02F0CC597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38408" y="201486"/>
                <a:ext cx="10721477" cy="103513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Ex: Given the polynomial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baseline="3000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baseline="3000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𝐵𝑥</m:t>
                    </m:r>
                    <m:r>
                      <a:rPr lang="en-US" b="0" i="1" baseline="30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+20</m:t>
                    </m:r>
                  </m:oMath>
                </a14:m>
                <a:r>
                  <a:rPr lang="en-US" dirty="0"/>
                  <a:t>,  where we have roots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=−2+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what are the values of “B” and “C”?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13AA12-AC5C-7C4E-023E-CCF02F0CC5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38408" y="201486"/>
                <a:ext cx="10721477" cy="1035131"/>
              </a:xfrm>
              <a:blipFill>
                <a:blip r:embed="rId4"/>
                <a:stretch>
                  <a:fillRect l="-910" t="-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E285F1D-8C00-B8C7-CE99-38E3635523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5227996"/>
              </p:ext>
            </p:extLst>
          </p:nvPr>
        </p:nvGraphicFramePr>
        <p:xfrm>
          <a:off x="338408" y="5355771"/>
          <a:ext cx="4676481" cy="1300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17360" imgH="533160" progId="Equation.DSMT4">
                  <p:embed/>
                </p:oleObj>
              </mc:Choice>
              <mc:Fallback>
                <p:oleObj name="Equation" r:id="rId5" imgW="1917360" imgH="5331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3E285F1D-8C00-B8C7-CE99-38E3635523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8408" y="5355771"/>
                        <a:ext cx="4676481" cy="13007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9ABC0346-5480-5E7D-4442-8D124D7632A5}"/>
              </a:ext>
            </a:extLst>
          </p:cNvPr>
          <p:cNvSpPr/>
          <p:nvPr/>
        </p:nvSpPr>
        <p:spPr>
          <a:xfrm>
            <a:off x="338408" y="5265913"/>
            <a:ext cx="4878025" cy="1480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2513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935508A-D62D-4A51-A33F-728E7D10AE6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3843" y="182881"/>
                <a:ext cx="11443043" cy="118718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/>
                  <a:buChar char="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CA" sz="2100" dirty="0"/>
                  <a:t>Ex: Suppose z</a:t>
                </a:r>
                <a:r>
                  <a:rPr lang="en-CA" sz="2100" baseline="-25000" dirty="0"/>
                  <a:t>1</a:t>
                </a:r>
                <a:r>
                  <a:rPr lang="en-CA" sz="2100" dirty="0"/>
                  <a:t> = 1 and z</a:t>
                </a:r>
                <a:r>
                  <a:rPr lang="en-CA" sz="2100" baseline="-25000" dirty="0"/>
                  <a:t>2</a:t>
                </a:r>
                <a:r>
                  <a:rPr lang="en-CA" sz="2100" dirty="0"/>
                  <a:t>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1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CA" sz="21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sz="2100" i="1">
                            <a:latin typeface="Cambria Math" panose="02040503050406030204" pitchFamily="18" charset="0"/>
                          </a:rPr>
                          <m:t>𝑖</m:t>
                        </m:r>
                        <m:f>
                          <m:fPr>
                            <m:ctrlPr>
                              <a:rPr lang="en-CA" sz="21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CA" sz="21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sup>
                    </m:sSup>
                  </m:oMath>
                </a14:m>
                <a:r>
                  <a:rPr lang="en-CA" sz="2100" dirty="0"/>
                  <a:t> are two roots of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100" i="1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CA" sz="21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CA" sz="21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CA" sz="21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1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100" dirty="0"/>
                  <a:t>, where “k” is a real value and </a:t>
                </a:r>
                <a14:m>
                  <m:oMath xmlns:m="http://schemas.openxmlformats.org/officeDocument/2006/math">
                    <m:r>
                      <a:rPr lang="en-CA" sz="21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CA" sz="2100" dirty="0"/>
                  <a:t>12, then how many other roots are there and what are these roots in Euler form?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935508A-D62D-4A51-A33F-728E7D10AE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3" y="182881"/>
                <a:ext cx="11443043" cy="1187180"/>
              </a:xfrm>
              <a:prstGeom prst="rect">
                <a:avLst/>
              </a:prstGeom>
              <a:blipFill>
                <a:blip r:embed="rId4"/>
                <a:stretch>
                  <a:fillRect l="-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725DDC7-E3E0-4E6D-9B4F-AEDB49227D37}"/>
              </a:ext>
            </a:extLst>
          </p:cNvPr>
          <p:cNvCxnSpPr/>
          <p:nvPr/>
        </p:nvCxnSpPr>
        <p:spPr>
          <a:xfrm>
            <a:off x="896817" y="3142833"/>
            <a:ext cx="2749099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90CEE1D-CCBB-4003-B38E-91DA039DB74C}"/>
              </a:ext>
            </a:extLst>
          </p:cNvPr>
          <p:cNvCxnSpPr>
            <a:cxnSpLocks/>
          </p:cNvCxnSpPr>
          <p:nvPr/>
        </p:nvCxnSpPr>
        <p:spPr>
          <a:xfrm flipV="1">
            <a:off x="2252685" y="1962962"/>
            <a:ext cx="0" cy="2405954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0BA25CD-7A4B-47CF-8FE9-CD2DB6CF9059}"/>
              </a:ext>
            </a:extLst>
          </p:cNvPr>
          <p:cNvCxnSpPr/>
          <p:nvPr/>
        </p:nvCxnSpPr>
        <p:spPr>
          <a:xfrm>
            <a:off x="2247768" y="3148733"/>
            <a:ext cx="108548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458AEBA6-C249-4EE8-A625-78C145E12F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001521"/>
              </p:ext>
            </p:extLst>
          </p:nvPr>
        </p:nvGraphicFramePr>
        <p:xfrm>
          <a:off x="3247608" y="3022112"/>
          <a:ext cx="281059" cy="42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2280" imgH="228600" progId="Equation.DSMT4">
                  <p:embed/>
                </p:oleObj>
              </mc:Choice>
              <mc:Fallback>
                <p:oleObj name="Equation" r:id="rId5" imgW="152280" imgH="2286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458AEBA6-C249-4EE8-A625-78C145E12F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47608" y="3022112"/>
                        <a:ext cx="281059" cy="42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51F3FC6C-800F-4BCD-BAF0-0C538FA58FB8}"/>
              </a:ext>
            </a:extLst>
          </p:cNvPr>
          <p:cNvSpPr txBox="1"/>
          <p:nvPr/>
        </p:nvSpPr>
        <p:spPr>
          <a:xfrm>
            <a:off x="3952419" y="1138287"/>
            <a:ext cx="77991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100" dirty="0">
                <a:solidFill>
                  <a:srgbClr val="FF0000"/>
                </a:solidFill>
              </a:rPr>
              <a:t>We know from the Unity of Roots, that all the roots are equally spaced out around the origin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410262-1E62-4A1B-88AC-2754BD9DA3E6}"/>
              </a:ext>
            </a:extLst>
          </p:cNvPr>
          <p:cNvSpPr txBox="1"/>
          <p:nvPr/>
        </p:nvSpPr>
        <p:spPr>
          <a:xfrm>
            <a:off x="3999158" y="1936808"/>
            <a:ext cx="70085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100" dirty="0">
                <a:solidFill>
                  <a:srgbClr val="FF0000"/>
                </a:solidFill>
              </a:rPr>
              <a:t>Since  z</a:t>
            </a:r>
            <a:r>
              <a:rPr lang="en-CA" sz="2100" baseline="-25000" dirty="0">
                <a:solidFill>
                  <a:srgbClr val="FF0000"/>
                </a:solidFill>
              </a:rPr>
              <a:t>1</a:t>
            </a:r>
            <a:r>
              <a:rPr lang="en-CA" sz="2100" dirty="0">
                <a:solidFill>
                  <a:srgbClr val="FF0000"/>
                </a:solidFill>
              </a:rPr>
              <a:t> = 1, then length of all the roots are 1 unit away from the origin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A6A22E2-8AB1-460E-B744-30B26E7956EA}"/>
              </a:ext>
            </a:extLst>
          </p:cNvPr>
          <p:cNvCxnSpPr>
            <a:cxnSpLocks/>
          </p:cNvCxnSpPr>
          <p:nvPr/>
        </p:nvCxnSpPr>
        <p:spPr>
          <a:xfrm rot="2160000">
            <a:off x="2170093" y="3472214"/>
            <a:ext cx="108548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1072288-3F87-4C08-86B1-71526D786473}"/>
              </a:ext>
            </a:extLst>
          </p:cNvPr>
          <p:cNvSpPr txBox="1"/>
          <p:nvPr/>
        </p:nvSpPr>
        <p:spPr>
          <a:xfrm>
            <a:off x="3976159" y="2820394"/>
            <a:ext cx="65018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100" dirty="0">
                <a:solidFill>
                  <a:srgbClr val="FF0000"/>
                </a:solidFill>
              </a:rPr>
              <a:t>We know that  z</a:t>
            </a:r>
            <a:r>
              <a:rPr lang="en-CA" sz="2100" baseline="-25000" dirty="0">
                <a:solidFill>
                  <a:srgbClr val="FF0000"/>
                </a:solidFill>
              </a:rPr>
              <a:t>2</a:t>
            </a:r>
            <a:r>
              <a:rPr lang="en-CA" sz="2100" dirty="0">
                <a:solidFill>
                  <a:srgbClr val="FF0000"/>
                </a:solidFill>
              </a:rPr>
              <a:t> is rotated 36 degrees from </a:t>
            </a:r>
            <a:r>
              <a:rPr lang="en-CA" sz="2100" dirty="0"/>
              <a:t>z</a:t>
            </a:r>
            <a:r>
              <a:rPr lang="en-CA" sz="2100" baseline="-25000" dirty="0"/>
              <a:t>1</a:t>
            </a:r>
            <a:endParaRPr lang="en-CA" sz="2100" dirty="0">
              <a:solidFill>
                <a:srgbClr val="FF0000"/>
              </a:solidFill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9B6F8223-43EA-487A-BF5D-4C1C943CA5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3465005"/>
              </p:ext>
            </p:extLst>
          </p:nvPr>
        </p:nvGraphicFramePr>
        <p:xfrm>
          <a:off x="3099180" y="3640223"/>
          <a:ext cx="3048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4880" imgH="228600" progId="Equation.DSMT4">
                  <p:embed/>
                </p:oleObj>
              </mc:Choice>
              <mc:Fallback>
                <p:oleObj name="Equation" r:id="rId7" imgW="164880" imgH="2286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9B6F8223-43EA-487A-BF5D-4C1C943CA5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99180" y="3640223"/>
                        <a:ext cx="304800" cy="42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83857BDE-39E8-49AC-8D8E-A5B56A14210B}"/>
              </a:ext>
            </a:extLst>
          </p:cNvPr>
          <p:cNvSpPr txBox="1"/>
          <p:nvPr/>
        </p:nvSpPr>
        <p:spPr>
          <a:xfrm>
            <a:off x="3951609" y="3287549"/>
            <a:ext cx="72348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100" dirty="0">
                <a:solidFill>
                  <a:srgbClr val="FF0000"/>
                </a:solidFill>
              </a:rPr>
              <a:t>All the other complex roots will be equally spaced out by 36 degrees apart!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30E1A52-F69E-4764-B077-73416A7240D9}"/>
              </a:ext>
            </a:extLst>
          </p:cNvPr>
          <p:cNvCxnSpPr>
            <a:cxnSpLocks/>
          </p:cNvCxnSpPr>
          <p:nvPr/>
        </p:nvCxnSpPr>
        <p:spPr>
          <a:xfrm rot="4320000">
            <a:off x="1894144" y="3654249"/>
            <a:ext cx="108548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6C537804-F99B-4198-B4A5-C507CE5A6E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248111"/>
              </p:ext>
            </p:extLst>
          </p:nvPr>
        </p:nvGraphicFramePr>
        <p:xfrm>
          <a:off x="2513394" y="4129173"/>
          <a:ext cx="280987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52280" imgH="228600" progId="Equation.DSMT4">
                  <p:embed/>
                </p:oleObj>
              </mc:Choice>
              <mc:Fallback>
                <p:oleObj name="Equation" r:id="rId9" imgW="152280" imgH="22860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6C537804-F99B-4198-B4A5-C507CE5A6E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513394" y="4129173"/>
                        <a:ext cx="280987" cy="42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7774313-C23F-437F-AC54-02AFB0DD2A55}"/>
              </a:ext>
            </a:extLst>
          </p:cNvPr>
          <p:cNvCxnSpPr>
            <a:cxnSpLocks/>
          </p:cNvCxnSpPr>
          <p:nvPr/>
        </p:nvCxnSpPr>
        <p:spPr>
          <a:xfrm rot="6480000">
            <a:off x="1546480" y="3642341"/>
            <a:ext cx="108548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D25046C8-B0D7-4FB1-9E1B-99C350B3AB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054068"/>
              </p:ext>
            </p:extLst>
          </p:nvPr>
        </p:nvGraphicFramePr>
        <p:xfrm>
          <a:off x="1682613" y="4053238"/>
          <a:ext cx="3048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64880" imgH="228600" progId="Equation.DSMT4">
                  <p:embed/>
                </p:oleObj>
              </mc:Choice>
              <mc:Fallback>
                <p:oleObj name="Equation" r:id="rId11" imgW="164880" imgH="22860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D25046C8-B0D7-4FB1-9E1B-99C350B3AB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682613" y="4053238"/>
                        <a:ext cx="304800" cy="42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EAC8950-C78C-4308-A79D-3D2F5DAC00A1}"/>
              </a:ext>
            </a:extLst>
          </p:cNvPr>
          <p:cNvCxnSpPr>
            <a:cxnSpLocks/>
          </p:cNvCxnSpPr>
          <p:nvPr/>
        </p:nvCxnSpPr>
        <p:spPr>
          <a:xfrm flipH="1">
            <a:off x="1185731" y="3143970"/>
            <a:ext cx="108548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2BCECCE-B358-4BF4-BF6B-082D4CE7756D}"/>
              </a:ext>
            </a:extLst>
          </p:cNvPr>
          <p:cNvCxnSpPr>
            <a:cxnSpLocks/>
          </p:cNvCxnSpPr>
          <p:nvPr/>
        </p:nvCxnSpPr>
        <p:spPr>
          <a:xfrm rot="19440000" flipH="1">
            <a:off x="1243788" y="3488882"/>
            <a:ext cx="108548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12E90F96-9D00-40B2-A327-BF589C868A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3978343"/>
              </p:ext>
            </p:extLst>
          </p:nvPr>
        </p:nvGraphicFramePr>
        <p:xfrm>
          <a:off x="1106351" y="3684145"/>
          <a:ext cx="3048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64880" imgH="228600" progId="Equation.DSMT4">
                  <p:embed/>
                </p:oleObj>
              </mc:Choice>
              <mc:Fallback>
                <p:oleObj name="Equation" r:id="rId13" imgW="164880" imgH="22860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12E90F96-9D00-40B2-A327-BF589C868A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106351" y="3684145"/>
                        <a:ext cx="304800" cy="42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1024C0EA-CC21-4F2B-A849-032CBA5EC0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0071659"/>
              </p:ext>
            </p:extLst>
          </p:nvPr>
        </p:nvGraphicFramePr>
        <p:xfrm>
          <a:off x="858701" y="2943577"/>
          <a:ext cx="3048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64880" imgH="228600" progId="Equation.DSMT4">
                  <p:embed/>
                </p:oleObj>
              </mc:Choice>
              <mc:Fallback>
                <p:oleObj name="Equation" r:id="rId15" imgW="164880" imgH="22860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1024C0EA-CC21-4F2B-A849-032CBA5EC0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58701" y="2943577"/>
                        <a:ext cx="304800" cy="42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C5BFC83-474C-498C-8063-66BF2899CF26}"/>
              </a:ext>
            </a:extLst>
          </p:cNvPr>
          <p:cNvCxnSpPr>
            <a:cxnSpLocks/>
          </p:cNvCxnSpPr>
          <p:nvPr/>
        </p:nvCxnSpPr>
        <p:spPr>
          <a:xfrm rot="19440000" flipV="1">
            <a:off x="2193906" y="2803083"/>
            <a:ext cx="108548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F3CFFA9-F3BF-4B02-BA97-BF6D83E4D57B}"/>
              </a:ext>
            </a:extLst>
          </p:cNvPr>
          <p:cNvCxnSpPr>
            <a:cxnSpLocks/>
          </p:cNvCxnSpPr>
          <p:nvPr/>
        </p:nvCxnSpPr>
        <p:spPr>
          <a:xfrm rot="17280000" flipV="1">
            <a:off x="1882238" y="2649362"/>
            <a:ext cx="108548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A0527EF-9D4E-488A-A221-559A1234302A}"/>
              </a:ext>
            </a:extLst>
          </p:cNvPr>
          <p:cNvCxnSpPr>
            <a:cxnSpLocks/>
          </p:cNvCxnSpPr>
          <p:nvPr/>
        </p:nvCxnSpPr>
        <p:spPr>
          <a:xfrm rot="15120000" flipV="1">
            <a:off x="1534574" y="2637454"/>
            <a:ext cx="108548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EF5141C-FC6E-4142-AB91-0AC9CF179315}"/>
              </a:ext>
            </a:extLst>
          </p:cNvPr>
          <p:cNvCxnSpPr>
            <a:cxnSpLocks/>
          </p:cNvCxnSpPr>
          <p:nvPr/>
        </p:nvCxnSpPr>
        <p:spPr>
          <a:xfrm rot="2160000" flipH="1" flipV="1">
            <a:off x="1239024" y="2812608"/>
            <a:ext cx="108548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58366BEE-3B5E-4C91-BEE0-7C1C6BD1BC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5433063"/>
              </p:ext>
            </p:extLst>
          </p:nvPr>
        </p:nvGraphicFramePr>
        <p:xfrm>
          <a:off x="1082539" y="2238727"/>
          <a:ext cx="3048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64880" imgH="228600" progId="Equation.DSMT4">
                  <p:embed/>
                </p:oleObj>
              </mc:Choice>
              <mc:Fallback>
                <p:oleObj name="Equation" r:id="rId17" imgW="164880" imgH="22860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58366BEE-3B5E-4C91-BEE0-7C1C6BD1BC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082539" y="2238727"/>
                        <a:ext cx="304800" cy="42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B8F2073D-888C-4CB6-A913-B2F5B946EF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1249762"/>
              </p:ext>
            </p:extLst>
          </p:nvPr>
        </p:nvGraphicFramePr>
        <p:xfrm>
          <a:off x="1653761" y="1762211"/>
          <a:ext cx="280988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52280" imgH="228600" progId="Equation.DSMT4">
                  <p:embed/>
                </p:oleObj>
              </mc:Choice>
              <mc:Fallback>
                <p:oleObj name="Equation" r:id="rId19" imgW="152280" imgH="22860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B8F2073D-888C-4CB6-A913-B2F5B946EF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653761" y="1762211"/>
                        <a:ext cx="280988" cy="42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3BBAFE45-FF75-4132-9EAD-09FD81703C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0127472"/>
              </p:ext>
            </p:extLst>
          </p:nvPr>
        </p:nvGraphicFramePr>
        <p:xfrm>
          <a:off x="2478468" y="1813805"/>
          <a:ext cx="303212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64880" imgH="228600" progId="Equation.DSMT4">
                  <p:embed/>
                </p:oleObj>
              </mc:Choice>
              <mc:Fallback>
                <p:oleObj name="Equation" r:id="rId21" imgW="164880" imgH="22860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3BBAFE45-FF75-4132-9EAD-09FD81703C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478468" y="1813805"/>
                        <a:ext cx="303212" cy="42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181D8E9C-E4B5-464D-A932-3B19E677A2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9047485"/>
              </p:ext>
            </p:extLst>
          </p:nvPr>
        </p:nvGraphicFramePr>
        <p:xfrm>
          <a:off x="3061874" y="2108286"/>
          <a:ext cx="373062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203040" imgH="228600" progId="Equation.DSMT4">
                  <p:embed/>
                </p:oleObj>
              </mc:Choice>
              <mc:Fallback>
                <p:oleObj name="Equation" r:id="rId23" imgW="203040" imgH="22860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181D8E9C-E4B5-464D-A932-3B19E677A2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061874" y="2108286"/>
                        <a:ext cx="373062" cy="42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145EEAC0-9A41-4755-B74D-C299B17D59B6}"/>
              </a:ext>
            </a:extLst>
          </p:cNvPr>
          <p:cNvSpPr txBox="1"/>
          <p:nvPr/>
        </p:nvSpPr>
        <p:spPr>
          <a:xfrm>
            <a:off x="3951609" y="4082817"/>
            <a:ext cx="766976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100" dirty="0">
                <a:solidFill>
                  <a:srgbClr val="FF0000"/>
                </a:solidFill>
              </a:rPr>
              <a:t>So we have 10 roots and these are the value of the 10 roots: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C67503F-C519-4FED-997C-175D6B449F2D}"/>
                  </a:ext>
                </a:extLst>
              </p:cNvPr>
              <p:cNvSpPr txBox="1"/>
              <p:nvPr/>
            </p:nvSpPr>
            <p:spPr>
              <a:xfrm>
                <a:off x="391886" y="5327964"/>
                <a:ext cx="1029353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200" dirty="0">
                    <a:solidFill>
                      <a:srgbClr val="FF0000"/>
                    </a:solidFill>
                  </a:rPr>
                  <a:t>Now it is also possible for us to have more roots, </a:t>
                </a:r>
                <a:r>
                  <a:rPr lang="en-CA" sz="2200" dirty="0" err="1">
                    <a:solidFill>
                      <a:srgbClr val="FF0000"/>
                    </a:solidFill>
                  </a:rPr>
                  <a:t>ie</a:t>
                </a:r>
                <a:r>
                  <a:rPr lang="en-CA" sz="2200" dirty="0">
                    <a:solidFill>
                      <a:srgbClr val="FF0000"/>
                    </a:solidFill>
                  </a:rPr>
                  <a:t>: the roots can be spaced 18</a:t>
                </a:r>
                <a14:m>
                  <m:oMath xmlns:m="http://schemas.openxmlformats.org/officeDocument/2006/math">
                    <m:r>
                      <a:rPr lang="en-CA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CA" sz="2200" dirty="0">
                    <a:solidFill>
                      <a:srgbClr val="FF0000"/>
                    </a:solidFill>
                  </a:rPr>
                  <a:t> apart (n=20), or 12</a:t>
                </a:r>
                <a14:m>
                  <m:oMath xmlns:m="http://schemas.openxmlformats.org/officeDocument/2006/math">
                    <m:r>
                      <a:rPr lang="en-CA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CA" sz="2200" dirty="0">
                    <a:solidFill>
                      <a:srgbClr val="FF0000"/>
                    </a:solidFill>
                  </a:rPr>
                  <a:t> apart (n=30) or 6</a:t>
                </a:r>
                <a14:m>
                  <m:oMath xmlns:m="http://schemas.openxmlformats.org/officeDocument/2006/math">
                    <m:r>
                      <a:rPr lang="en-CA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CA" sz="2200" dirty="0">
                    <a:solidFill>
                      <a:srgbClr val="FF0000"/>
                    </a:solidFill>
                  </a:rPr>
                  <a:t> apart (n=60), but since </a:t>
                </a:r>
                <a14:m>
                  <m:oMath xmlns:m="http://schemas.openxmlformats.org/officeDocument/2006/math">
                    <m:r>
                      <a:rPr lang="en-CA" sz="22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CA" sz="2200" dirty="0"/>
                  <a:t>12, then n=10 is the only answer</a:t>
                </a:r>
                <a:endParaRPr lang="en-CA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C67503F-C519-4FED-997C-175D6B449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86" y="5327964"/>
                <a:ext cx="10293530" cy="1107996"/>
              </a:xfrm>
              <a:prstGeom prst="rect">
                <a:avLst/>
              </a:prstGeom>
              <a:blipFill>
                <a:blip r:embed="rId25"/>
                <a:stretch>
                  <a:fillRect l="-770" t="-3846" r="-474" b="-10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18A23397-C0FA-4BDC-A9FC-4144EE8906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3962040"/>
              </p:ext>
            </p:extLst>
          </p:nvPr>
        </p:nvGraphicFramePr>
        <p:xfrm>
          <a:off x="4889817" y="4420504"/>
          <a:ext cx="1519691" cy="887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583920" imgH="342720" progId="Equation.DSMT4">
                  <p:embed/>
                </p:oleObj>
              </mc:Choice>
              <mc:Fallback>
                <p:oleObj name="Equation" r:id="rId26" imgW="583920" imgH="342720" progId="Equation.DSMT4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18A23397-C0FA-4BDC-A9FC-4144EE8906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4889817" y="4420504"/>
                        <a:ext cx="1519691" cy="8877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93DD32F-DE1C-4728-B79A-B3A6E935511B}"/>
              </a:ext>
            </a:extLst>
          </p:cNvPr>
          <p:cNvCxnSpPr>
            <a:cxnSpLocks/>
          </p:cNvCxnSpPr>
          <p:nvPr/>
        </p:nvCxnSpPr>
        <p:spPr>
          <a:xfrm rot="-1080000">
            <a:off x="1219133" y="3127110"/>
            <a:ext cx="22320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36568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0" grpId="0"/>
      <p:bldP spid="17" grpId="0"/>
      <p:bldP spid="34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D8D635-D7BC-4541-8E52-902025A9BA96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04800" y="141586"/>
                <a:ext cx="11460480" cy="113857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CA" sz="2100" dirty="0"/>
                  <a:t>Ex: Suppose z</a:t>
                </a:r>
                <a:r>
                  <a:rPr lang="en-CA" sz="2100" baseline="-25000" dirty="0"/>
                  <a:t>1</a:t>
                </a:r>
                <a:r>
                  <a:rPr lang="en-CA" sz="2100" dirty="0"/>
                  <a:t> = 1 and z</a:t>
                </a:r>
                <a:r>
                  <a:rPr lang="en-CA" sz="2100" baseline="-25000" dirty="0"/>
                  <a:t>2</a:t>
                </a:r>
                <a:r>
                  <a:rPr lang="en-CA" sz="2100" dirty="0"/>
                  <a:t>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1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CA" sz="21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sz="2100" i="1">
                            <a:latin typeface="Cambria Math" panose="02040503050406030204" pitchFamily="18" charset="0"/>
                          </a:rPr>
                          <m:t>𝑖</m:t>
                        </m:r>
                        <m:f>
                          <m:fPr>
                            <m:ctrlPr>
                              <a:rPr lang="en-CA" sz="21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CA" sz="21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sup>
                    </m:sSup>
                  </m:oMath>
                </a14:m>
                <a:r>
                  <a:rPr lang="en-CA" sz="2100" dirty="0"/>
                  <a:t> are two roots of </a:t>
                </a:r>
                <a14:m>
                  <m:oMath xmlns:m="http://schemas.openxmlformats.org/officeDocument/2006/math">
                    <m:r>
                      <a:rPr lang="en-CA" sz="21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sz="21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100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CA" sz="2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CA" sz="21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CA" sz="2100" dirty="0"/>
                  <a:t>, where “A” is a real value and </a:t>
                </a:r>
                <a14:m>
                  <m:oMath xmlns:m="http://schemas.openxmlformats.org/officeDocument/2006/math">
                    <m:r>
                      <a:rPr lang="en-CA" sz="21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CA" sz="2100" dirty="0"/>
                  <a:t>12, then how many other roots are there and what are these roots in Euler form?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D8D635-D7BC-4541-8E52-902025A9BA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04800" y="141586"/>
                <a:ext cx="11460480" cy="1138574"/>
              </a:xfrm>
              <a:blipFill>
                <a:blip r:embed="rId4"/>
                <a:stretch>
                  <a:fillRect l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C5FA3DC-2A22-4EED-8904-06B0280083E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5760" y="2429551"/>
                <a:ext cx="11399520" cy="3629086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/>
                  <a:buChar char="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CA" sz="2100" dirty="0"/>
                  <a:t>Ex: Given the function </a:t>
                </a:r>
                <a14:m>
                  <m:oMath xmlns:m="http://schemas.openxmlformats.org/officeDocument/2006/math">
                    <m:r>
                      <a:rPr lang="en-CA" sz="21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sz="21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sz="2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CA" sz="2100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CA" sz="21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100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CA" sz="2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CA" sz="21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CA" sz="21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100" i="1">
                        <a:latin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en-CA" sz="2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CA" sz="21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CA" sz="21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100" i="1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CA" sz="2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CA" sz="21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sz="21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100" i="1">
                        <a:latin typeface="Cambria Math" panose="02040503050406030204" pitchFamily="18" charset="0"/>
                      </a:rPr>
                      <m:t>𝐷𝑥</m:t>
                    </m:r>
                    <m:r>
                      <a:rPr lang="en-CA" sz="21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1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CA" sz="2100" dirty="0"/>
                  <a:t>, where all the coefficients are real values, </a:t>
                </a:r>
              </a:p>
              <a:p>
                <a:pPr marL="0" indent="0">
                  <a:buNone/>
                </a:pPr>
                <a:r>
                  <a:rPr lang="en-CA" sz="2100" dirty="0"/>
                  <a:t>a) What is the maximum number of complex and real roots can the function have in total?</a:t>
                </a:r>
                <a:br>
                  <a:rPr lang="en-CA" sz="2100" dirty="0"/>
                </a:br>
                <a:endParaRPr lang="en-CA" sz="2100" dirty="0"/>
              </a:p>
              <a:p>
                <a:pPr marL="0" indent="0">
                  <a:buNone/>
                </a:pPr>
                <a:r>
                  <a:rPr lang="en-CA" sz="2100" dirty="0"/>
                  <a:t>b) What are the possible number of  combinations of real and complex roots the function can have?</a:t>
                </a:r>
              </a:p>
              <a:p>
                <a:pPr marL="0" indent="0">
                  <a:buNone/>
                </a:pPr>
                <a:endParaRPr lang="en-CA" sz="2100" dirty="0"/>
              </a:p>
              <a:p>
                <a:pPr marL="0" indent="0">
                  <a:buNone/>
                </a:pPr>
                <a:r>
                  <a:rPr lang="en-CA" sz="2100" dirty="0"/>
                  <a:t>c) Suppose that the coefficients are not all real values, then how many combinations of real and complex roots are possible?</a:t>
                </a:r>
              </a:p>
              <a:p>
                <a:pPr marL="0" indent="0">
                  <a:buNone/>
                </a:pPr>
                <a:endParaRPr lang="en-CA" sz="21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C5FA3DC-2A22-4EED-8904-06B028008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" y="2429551"/>
                <a:ext cx="11399520" cy="3629086"/>
              </a:xfrm>
              <a:prstGeom prst="rect">
                <a:avLst/>
              </a:prstGeom>
              <a:blipFill>
                <a:blip r:embed="rId5"/>
                <a:stretch>
                  <a:fillRect l="-642" t="-1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868300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840010-C9BC-4820-848F-4502420ABD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950" y="125582"/>
            <a:ext cx="8934714" cy="12255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488C428-9A61-4E99-8E05-B2F8EC7E84E1}"/>
                  </a:ext>
                </a:extLst>
              </p:cNvPr>
              <p:cNvSpPr txBox="1"/>
              <p:nvPr/>
            </p:nvSpPr>
            <p:spPr>
              <a:xfrm>
                <a:off x="1636996" y="1278801"/>
                <a:ext cx="3904466" cy="545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>
                    <a:solidFill>
                      <a:srgbClr val="FF0000"/>
                    </a:solidFill>
                  </a:rPr>
                  <a:t>First, convert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−1+</m:t>
                        </m:r>
                        <m:r>
                          <a:rPr lang="en-CA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ad>
                          <m:radPr>
                            <m:degHide m:val="on"/>
                            <m:ctrlPr>
                              <a:rPr lang="en-CA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CA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CA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CA" dirty="0">
                    <a:solidFill>
                      <a:srgbClr val="FF0000"/>
                    </a:solidFill>
                  </a:rPr>
                  <a:t> to Euler form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488C428-9A61-4E99-8E05-B2F8EC7E84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6996" y="1278801"/>
                <a:ext cx="3904466" cy="545855"/>
              </a:xfrm>
              <a:prstGeom prst="rect">
                <a:avLst/>
              </a:prstGeom>
              <a:blipFill>
                <a:blip r:embed="rId5"/>
                <a:stretch>
                  <a:fillRect l="-1406" b="-3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5348739-69E6-464C-9F44-6C288FE860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2746936"/>
              </p:ext>
            </p:extLst>
          </p:nvPr>
        </p:nvGraphicFramePr>
        <p:xfrm>
          <a:off x="1788160" y="1895547"/>
          <a:ext cx="1440384" cy="652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52200" imgH="431640" progId="Equation.DSMT4">
                  <p:embed/>
                </p:oleObj>
              </mc:Choice>
              <mc:Fallback>
                <p:oleObj name="Equation" r:id="rId6" imgW="952200" imgH="4316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B5348739-69E6-464C-9F44-6C288FE860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88160" y="1895547"/>
                        <a:ext cx="1440384" cy="652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BA1D3E9-1473-4B65-A0CD-6D0F4193AC7F}"/>
                  </a:ext>
                </a:extLst>
              </p:cNvPr>
              <p:cNvSpPr txBox="1"/>
              <p:nvPr/>
            </p:nvSpPr>
            <p:spPr>
              <a:xfrm>
                <a:off x="3405895" y="1720269"/>
                <a:ext cx="6896346" cy="1041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>
                    <a:solidFill>
                      <a:srgbClr val="FF0000"/>
                    </a:solidFill>
                  </a:rPr>
                  <a:t>We are told that “r’ is a root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lang="en-CA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CA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CA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CA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CA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CA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CA" dirty="0">
                    <a:solidFill>
                      <a:srgbClr val="FF0000"/>
                    </a:solidFill>
                  </a:rPr>
                  <a:t> is also a root.  These two roots are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120</m:t>
                    </m:r>
                    <m:r>
                      <a:rPr lang="en-CA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CA" dirty="0">
                    <a:solidFill>
                      <a:srgbClr val="FF0000"/>
                    </a:solidFill>
                  </a:rPr>
                  <a:t> apart.  That means another root also exist,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120</m:t>
                    </m:r>
                    <m:r>
                      <a:rPr lang="en-CA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CA" dirty="0">
                    <a:solidFill>
                      <a:srgbClr val="FF0000"/>
                    </a:solidFill>
                  </a:rPr>
                  <a:t> apart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BA1D3E9-1473-4B65-A0CD-6D0F4193AC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5895" y="1720269"/>
                <a:ext cx="6896346" cy="1041182"/>
              </a:xfrm>
              <a:prstGeom prst="rect">
                <a:avLst/>
              </a:prstGeom>
              <a:blipFill>
                <a:blip r:embed="rId8"/>
                <a:stretch>
                  <a:fillRect l="-796" b="-8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D8E81B5A-5759-49B8-A558-9DA195016749}"/>
              </a:ext>
            </a:extLst>
          </p:cNvPr>
          <p:cNvSpPr txBox="1"/>
          <p:nvPr/>
        </p:nvSpPr>
        <p:spPr>
          <a:xfrm>
            <a:off x="1676400" y="2834264"/>
            <a:ext cx="689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So your roots are going to be: 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6D0A1176-7676-41E2-BB5A-ACDBACFF41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596052"/>
              </p:ext>
            </p:extLst>
          </p:nvPr>
        </p:nvGraphicFramePr>
        <p:xfrm>
          <a:off x="5048189" y="2708153"/>
          <a:ext cx="178435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80800" imgH="330120" progId="Equation.DSMT4">
                  <p:embed/>
                </p:oleObj>
              </mc:Choice>
              <mc:Fallback>
                <p:oleObj name="Equation" r:id="rId9" imgW="1180800" imgH="33012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6D0A1176-7676-41E2-BB5A-ACDBACFF41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48189" y="2708153"/>
                        <a:ext cx="1784350" cy="498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68A46616-1106-4F7F-A17C-86045F1DA8E6}"/>
              </a:ext>
            </a:extLst>
          </p:cNvPr>
          <p:cNvSpPr txBox="1"/>
          <p:nvPr/>
        </p:nvSpPr>
        <p:spPr>
          <a:xfrm>
            <a:off x="1681316" y="3228542"/>
            <a:ext cx="8390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Since the polynomial is degree 5, there has to be 5 roots altogether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6BDB29-086E-49D7-B61B-FEE821B5F3A8}"/>
              </a:ext>
            </a:extLst>
          </p:cNvPr>
          <p:cNvSpPr txBox="1"/>
          <p:nvPr/>
        </p:nvSpPr>
        <p:spPr>
          <a:xfrm>
            <a:off x="1698029" y="3699507"/>
            <a:ext cx="5595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So, that means that you can’t have another set of 3</a:t>
            </a: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3F422288-1803-45AD-86C6-3655A16672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117697"/>
              </p:ext>
            </p:extLst>
          </p:nvPr>
        </p:nvGraphicFramePr>
        <p:xfrm>
          <a:off x="7320669" y="3532833"/>
          <a:ext cx="195738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95280" imgH="330120" progId="Equation.DSMT4">
                  <p:embed/>
                </p:oleObj>
              </mc:Choice>
              <mc:Fallback>
                <p:oleObj name="Equation" r:id="rId11" imgW="1295280" imgH="33012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3F422288-1803-45AD-86C6-3655A16672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320669" y="3532833"/>
                        <a:ext cx="1957388" cy="498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E93C24E9-0290-4279-AC1F-6EB982A6931E}"/>
              </a:ext>
            </a:extLst>
          </p:cNvPr>
          <p:cNvSpPr txBox="1"/>
          <p:nvPr/>
        </p:nvSpPr>
        <p:spPr>
          <a:xfrm>
            <a:off x="1685247" y="4182268"/>
            <a:ext cx="8463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So the roots that we have needs to be either double or triple roots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424388-F5D4-4DEA-83E6-248306055A3B}"/>
              </a:ext>
            </a:extLst>
          </p:cNvPr>
          <p:cNvSpPr txBox="1"/>
          <p:nvPr/>
        </p:nvSpPr>
        <p:spPr>
          <a:xfrm>
            <a:off x="1684263" y="5148781"/>
            <a:ext cx="8463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Since all the coefficients are real values, then your complex roots must come in pairs as conjugates.  It also turns out that                           are conjugates</a:t>
            </a:r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F9DF4E08-6781-454B-8E6E-03CC8C90D2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190639"/>
              </p:ext>
            </p:extLst>
          </p:nvPr>
        </p:nvGraphicFramePr>
        <p:xfrm>
          <a:off x="1986681" y="4481062"/>
          <a:ext cx="5984875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962160" imgH="520560" progId="Equation.DSMT4">
                  <p:embed/>
                </p:oleObj>
              </mc:Choice>
              <mc:Fallback>
                <p:oleObj name="Equation" r:id="rId13" imgW="3962160" imgH="52056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F9DF4E08-6781-454B-8E6E-03CC8C90D2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986681" y="4481062"/>
                        <a:ext cx="5984875" cy="785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60BB93BC-6ED9-4BB1-8FC4-63D50457A4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8599471"/>
              </p:ext>
            </p:extLst>
          </p:nvPr>
        </p:nvGraphicFramePr>
        <p:xfrm>
          <a:off x="6555281" y="5456842"/>
          <a:ext cx="14001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927000" imgH="304560" progId="Equation.DSMT4">
                  <p:embed/>
                </p:oleObj>
              </mc:Choice>
              <mc:Fallback>
                <p:oleObj name="Equation" r:id="rId15" imgW="927000" imgH="30456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60BB93BC-6ED9-4BB1-8FC4-63D50457A4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555281" y="5456842"/>
                        <a:ext cx="1400175" cy="46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48E336CF-E02E-464E-8C36-38039D2D805E}"/>
              </a:ext>
            </a:extLst>
          </p:cNvPr>
          <p:cNvSpPr txBox="1"/>
          <p:nvPr/>
        </p:nvSpPr>
        <p:spPr>
          <a:xfrm>
            <a:off x="1683280" y="5885214"/>
            <a:ext cx="4725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So the number of possible polynomials are: </a:t>
            </a:r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B5313363-4792-409B-850F-CD7171EC8C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0457786"/>
              </p:ext>
            </p:extLst>
          </p:nvPr>
        </p:nvGraphicFramePr>
        <p:xfrm>
          <a:off x="1832928" y="6326894"/>
          <a:ext cx="97790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647640" imgH="253800" progId="Equation.DSMT4">
                  <p:embed/>
                </p:oleObj>
              </mc:Choice>
              <mc:Fallback>
                <p:oleObj name="Equation" r:id="rId17" imgW="647640" imgH="25380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B5313363-4792-409B-850F-CD7171EC8C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832928" y="6326894"/>
                        <a:ext cx="977900" cy="382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0FC2646A-A68C-434A-957B-BFC60CDB61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0739073"/>
              </p:ext>
            </p:extLst>
          </p:nvPr>
        </p:nvGraphicFramePr>
        <p:xfrm>
          <a:off x="2874430" y="6342904"/>
          <a:ext cx="709612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469800" imgH="253800" progId="Equation.DSMT4">
                  <p:embed/>
                </p:oleObj>
              </mc:Choice>
              <mc:Fallback>
                <p:oleObj name="Equation" r:id="rId19" imgW="469800" imgH="25380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0FC2646A-A68C-434A-957B-BFC60CDB61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874430" y="6342904"/>
                        <a:ext cx="709612" cy="382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FEC13642-3E8C-4B70-B927-C500290D57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4554682"/>
              </p:ext>
            </p:extLst>
          </p:nvPr>
        </p:nvGraphicFramePr>
        <p:xfrm>
          <a:off x="3953111" y="6359525"/>
          <a:ext cx="669925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444240" imgH="253800" progId="Equation.DSMT4">
                  <p:embed/>
                </p:oleObj>
              </mc:Choice>
              <mc:Fallback>
                <p:oleObj name="Equation" r:id="rId21" imgW="444240" imgH="25380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FEC13642-3E8C-4B70-B927-C500290D57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953111" y="6359525"/>
                        <a:ext cx="669925" cy="382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CBDA727B-1329-486E-895E-C2ADB60D96B4}"/>
              </a:ext>
            </a:extLst>
          </p:cNvPr>
          <p:cNvSpPr txBox="1"/>
          <p:nvPr/>
        </p:nvSpPr>
        <p:spPr>
          <a:xfrm>
            <a:off x="4826653" y="6314883"/>
            <a:ext cx="4725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So only two polynomials are possible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080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5" grpId="0"/>
      <p:bldP spid="16" grpId="0"/>
      <p:bldP spid="18" grpId="0"/>
      <p:bldP spid="19" grpId="0"/>
      <p:bldP spid="22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10D97-B075-CBCC-E248-68AC5D890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634" y="83040"/>
            <a:ext cx="10226766" cy="578802"/>
          </a:xfrm>
        </p:spPr>
        <p:txBody>
          <a:bodyPr/>
          <a:lstStyle/>
          <a:p>
            <a:r>
              <a:rPr lang="en-US" dirty="0"/>
              <a:t>Roots of Unity and Polar Form: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659486-B7A7-1BE0-049C-775FC82D2423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61257" y="696678"/>
                <a:ext cx="11591109" cy="254072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When solving for Roots of Unity, the sum of the </a:t>
                </a:r>
                <a:r>
                  <a:rPr lang="en-US" b="1" i="1" u="sng" dirty="0"/>
                  <a:t>real</a:t>
                </a:r>
                <a:r>
                  <a:rPr lang="en-US" dirty="0"/>
                  <a:t> components of all the roots will add to zero.  The sum of the </a:t>
                </a:r>
                <a:r>
                  <a:rPr lang="en-US" b="1" i="1" u="sng" dirty="0"/>
                  <a:t>imaginary</a:t>
                </a:r>
                <a:r>
                  <a:rPr lang="en-US" dirty="0"/>
                  <a:t> components of all the roots will also add to zero</a:t>
                </a:r>
              </a:p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/>
                  <a:t>, we will have the following roots of unit: 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659486-B7A7-1BE0-049C-775FC82D24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61257" y="696678"/>
                <a:ext cx="11591109" cy="2540724"/>
              </a:xfrm>
              <a:blipFill>
                <a:blip r:embed="rId4"/>
                <a:stretch>
                  <a:fillRect l="-263" t="-1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EFE0232-3EB0-F7D6-59A5-25A17F00C0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8263229"/>
              </p:ext>
            </p:extLst>
          </p:nvPr>
        </p:nvGraphicFramePr>
        <p:xfrm>
          <a:off x="261257" y="3761811"/>
          <a:ext cx="2345333" cy="914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04840" imgH="431640" progId="Equation.DSMT4">
                  <p:embed/>
                </p:oleObj>
              </mc:Choice>
              <mc:Fallback>
                <p:oleObj name="Equation" r:id="rId5" imgW="1104840" imgH="4316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EFE0232-3EB0-F7D6-59A5-25A17F00C0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1257" y="3761811"/>
                        <a:ext cx="2345333" cy="9141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C555A98-9728-FB63-51B1-C6B669FE7C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6664958"/>
              </p:ext>
            </p:extLst>
          </p:nvPr>
        </p:nvGraphicFramePr>
        <p:xfrm>
          <a:off x="280033" y="2480622"/>
          <a:ext cx="1123954" cy="820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69800" imgH="342720" progId="Equation.DSMT4">
                  <p:embed/>
                </p:oleObj>
              </mc:Choice>
              <mc:Fallback>
                <p:oleObj name="Equation" r:id="rId7" imgW="469800" imgH="34272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FC555A98-9728-FB63-51B1-C6B669FE7C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0033" y="2480622"/>
                        <a:ext cx="1123954" cy="8202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4F5D69E-1E3A-5361-DF5E-ECBF2A944C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2000017"/>
              </p:ext>
            </p:extLst>
          </p:nvPr>
        </p:nvGraphicFramePr>
        <p:xfrm>
          <a:off x="1854469" y="2415535"/>
          <a:ext cx="1882551" cy="880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87320" imgH="368280" progId="Equation.DSMT4">
                  <p:embed/>
                </p:oleObj>
              </mc:Choice>
              <mc:Fallback>
                <p:oleObj name="Equation" r:id="rId9" imgW="787320" imgH="3682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34F5D69E-1E3A-5361-DF5E-ECBF2A944C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54469" y="2415535"/>
                        <a:ext cx="1882551" cy="880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D4BB627-7FFA-57BB-D496-78D4897E3C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8714220"/>
              </p:ext>
            </p:extLst>
          </p:nvPr>
        </p:nvGraphicFramePr>
        <p:xfrm>
          <a:off x="3940418" y="2430660"/>
          <a:ext cx="2124655" cy="880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888840" imgH="368280" progId="Equation.DSMT4">
                  <p:embed/>
                </p:oleObj>
              </mc:Choice>
              <mc:Fallback>
                <p:oleObj name="Equation" r:id="rId11" imgW="888840" imgH="3682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BD4BB627-7FFA-57BB-D496-78D4897E3C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940418" y="2430660"/>
                        <a:ext cx="2124655" cy="880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ECA02F4-CD10-A6BD-6E38-AD0E4CBC82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9485987"/>
              </p:ext>
            </p:extLst>
          </p:nvPr>
        </p:nvGraphicFramePr>
        <p:xfrm>
          <a:off x="6366006" y="2428367"/>
          <a:ext cx="2124655" cy="880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88840" imgH="368280" progId="Equation.DSMT4">
                  <p:embed/>
                </p:oleObj>
              </mc:Choice>
              <mc:Fallback>
                <p:oleObj name="Equation" r:id="rId13" imgW="888840" imgH="3682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2ECA02F4-CD10-A6BD-6E38-AD0E4CBC82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366006" y="2428367"/>
                        <a:ext cx="2124655" cy="880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4E83BBC6-2FA0-3A86-0CB2-0CBD500C07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6145642"/>
              </p:ext>
            </p:extLst>
          </p:nvPr>
        </p:nvGraphicFramePr>
        <p:xfrm>
          <a:off x="8577032" y="2417983"/>
          <a:ext cx="2761465" cy="880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155600" imgH="368280" progId="Equation.DSMT4">
                  <p:embed/>
                </p:oleObj>
              </mc:Choice>
              <mc:Fallback>
                <p:oleObj name="Equation" r:id="rId15" imgW="1155600" imgH="3682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4E83BBC6-2FA0-3A86-0CB2-0CBD500C07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577032" y="2417983"/>
                        <a:ext cx="2761465" cy="880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145995-267B-98D5-F770-6129CE39DA3C}"/>
              </a:ext>
            </a:extLst>
          </p:cNvPr>
          <p:cNvSpPr txBox="1">
            <a:spLocks/>
          </p:cNvSpPr>
          <p:nvPr/>
        </p:nvSpPr>
        <p:spPr>
          <a:xfrm>
            <a:off x="274319" y="3383280"/>
            <a:ext cx="11591109" cy="52587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real components of all the roots of unity will be: </a:t>
            </a:r>
          </a:p>
          <a:p>
            <a:endParaRPr lang="en-US" dirty="0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E6F77B92-8069-5D51-D4E6-A87A68FA7A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430282"/>
              </p:ext>
            </p:extLst>
          </p:nvPr>
        </p:nvGraphicFramePr>
        <p:xfrm>
          <a:off x="2813006" y="3968548"/>
          <a:ext cx="2344737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104840" imgH="253800" progId="Equation.DSMT4">
                  <p:embed/>
                </p:oleObj>
              </mc:Choice>
              <mc:Fallback>
                <p:oleObj name="Equation" r:id="rId17" imgW="1104840" imgH="2538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E6F77B92-8069-5D51-D4E6-A87A68FA7A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813006" y="3968548"/>
                        <a:ext cx="2344737" cy="53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B72D4E76-208D-8B8B-AD30-0E823978FD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0126958"/>
              </p:ext>
            </p:extLst>
          </p:nvPr>
        </p:nvGraphicFramePr>
        <p:xfrm>
          <a:off x="5364159" y="3950609"/>
          <a:ext cx="293687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384200" imgH="253800" progId="Equation.DSMT4">
                  <p:embed/>
                </p:oleObj>
              </mc:Choice>
              <mc:Fallback>
                <p:oleObj name="Equation" r:id="rId19" imgW="1384200" imgH="2538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B72D4E76-208D-8B8B-AD30-0E823978FD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364159" y="3950609"/>
                        <a:ext cx="2936875" cy="53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DEB1920-8C89-C63C-5701-00B49089036C}"/>
              </a:ext>
            </a:extLst>
          </p:cNvPr>
          <p:cNvSpPr txBox="1">
            <a:spLocks/>
          </p:cNvSpPr>
          <p:nvPr/>
        </p:nvSpPr>
        <p:spPr>
          <a:xfrm>
            <a:off x="274319" y="4675607"/>
            <a:ext cx="7785464" cy="52587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sum of all these real components will be zero!</a:t>
            </a:r>
          </a:p>
          <a:p>
            <a:endParaRPr lang="en-US" dirty="0"/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5171CB22-9759-C638-02E4-98AB2B29D5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8572804"/>
              </p:ext>
            </p:extLst>
          </p:nvPr>
        </p:nvGraphicFramePr>
        <p:xfrm>
          <a:off x="581978" y="5536860"/>
          <a:ext cx="18859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888840" imgH="431640" progId="Equation.DSMT4">
                  <p:embed/>
                </p:oleObj>
              </mc:Choice>
              <mc:Fallback>
                <p:oleObj name="Equation" r:id="rId21" imgW="888840" imgH="43164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5171CB22-9759-C638-02E4-98AB2B29D5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81978" y="5536860"/>
                        <a:ext cx="188595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F8F370A-B843-4BEA-1F0C-9364C409B974}"/>
              </a:ext>
            </a:extLst>
          </p:cNvPr>
          <p:cNvSpPr txBox="1">
            <a:spLocks/>
          </p:cNvSpPr>
          <p:nvPr/>
        </p:nvSpPr>
        <p:spPr>
          <a:xfrm>
            <a:off x="287382" y="5158933"/>
            <a:ext cx="9283338" cy="52587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sum of all the imaginary components will also be zero!</a:t>
            </a:r>
          </a:p>
          <a:p>
            <a:endParaRPr lang="en-US" dirty="0"/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B1BB4828-B75E-8A1E-2F43-8BA80B74C1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0054980"/>
              </p:ext>
            </p:extLst>
          </p:nvPr>
        </p:nvGraphicFramePr>
        <p:xfrm>
          <a:off x="3306629" y="5536860"/>
          <a:ext cx="18859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888840" imgH="431640" progId="Equation.DSMT4">
                  <p:embed/>
                </p:oleObj>
              </mc:Choice>
              <mc:Fallback>
                <p:oleObj name="Equation" r:id="rId23" imgW="888840" imgH="43164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B1BB4828-B75E-8A1E-2F43-8BA80B74C1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306629" y="5536860"/>
                        <a:ext cx="188595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34941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3BFD27-5C42-3ABF-73A1-80914B0869D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27206" y="224245"/>
                <a:ext cx="9956800" cy="707572"/>
              </a:xfrm>
            </p:spPr>
            <p:txBody>
              <a:bodyPr/>
              <a:lstStyle/>
              <a:p>
                <a:r>
                  <a:rPr lang="en-US" dirty="0"/>
                  <a:t>Ie: Suppose we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/>
                  <a:t> , the five roots of unit will be: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3BFD27-5C42-3ABF-73A1-80914B0869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27206" y="224245"/>
                <a:ext cx="9956800" cy="707572"/>
              </a:xfrm>
              <a:blipFill>
                <a:blip r:embed="rId4"/>
                <a:stretch>
                  <a:fillRect l="-245" t="-5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48A3CD4-A877-00CC-B962-AEA42CA08D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0786393"/>
              </p:ext>
            </p:extLst>
          </p:nvPr>
        </p:nvGraphicFramePr>
        <p:xfrm>
          <a:off x="370705" y="833755"/>
          <a:ext cx="1274762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33160" imgH="241200" progId="Equation.DSMT4">
                  <p:embed/>
                </p:oleObj>
              </mc:Choice>
              <mc:Fallback>
                <p:oleObj name="Equation" r:id="rId5" imgW="533160" imgH="2412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48A3CD4-A877-00CC-B962-AEA42CA08D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0705" y="833755"/>
                        <a:ext cx="1274762" cy="576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D9A71DF-E2CF-CE9B-49BA-A3CB392B4C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675283"/>
              </p:ext>
            </p:extLst>
          </p:nvPr>
        </p:nvGraphicFramePr>
        <p:xfrm>
          <a:off x="2038080" y="833438"/>
          <a:ext cx="1425575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96880" imgH="241200" progId="Equation.DSMT4">
                  <p:embed/>
                </p:oleObj>
              </mc:Choice>
              <mc:Fallback>
                <p:oleObj name="Equation" r:id="rId7" imgW="596880" imgH="2412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FD9A71DF-E2CF-CE9B-49BA-A3CB392B4C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38080" y="833438"/>
                        <a:ext cx="1425575" cy="576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F3036AB-664D-ADFA-0F13-5DCDF95CDD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7883204"/>
              </p:ext>
            </p:extLst>
          </p:nvPr>
        </p:nvGraphicFramePr>
        <p:xfrm>
          <a:off x="4138524" y="833438"/>
          <a:ext cx="1395412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83920" imgH="241200" progId="Equation.DSMT4">
                  <p:embed/>
                </p:oleObj>
              </mc:Choice>
              <mc:Fallback>
                <p:oleObj name="Equation" r:id="rId9" imgW="583920" imgH="2412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6F3036AB-664D-ADFA-0F13-5DCDF95CDD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38524" y="833438"/>
                        <a:ext cx="1395412" cy="576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A937ECF-51E9-6014-49BC-9A0A1E3A5C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0633607"/>
              </p:ext>
            </p:extLst>
          </p:nvPr>
        </p:nvGraphicFramePr>
        <p:xfrm>
          <a:off x="6174026" y="832804"/>
          <a:ext cx="1425575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96880" imgH="241200" progId="Equation.DSMT4">
                  <p:embed/>
                </p:oleObj>
              </mc:Choice>
              <mc:Fallback>
                <p:oleObj name="Equation" r:id="rId11" imgW="596880" imgH="2412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0A937ECF-51E9-6014-49BC-9A0A1E3A5C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174026" y="832804"/>
                        <a:ext cx="1425575" cy="576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9889F7A8-3E18-D146-C958-05A54D6481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6113253"/>
              </p:ext>
            </p:extLst>
          </p:nvPr>
        </p:nvGraphicFramePr>
        <p:xfrm>
          <a:off x="8276835" y="832487"/>
          <a:ext cx="1425575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96880" imgH="241200" progId="Equation.DSMT4">
                  <p:embed/>
                </p:oleObj>
              </mc:Choice>
              <mc:Fallback>
                <p:oleObj name="Equation" r:id="rId13" imgW="596880" imgH="2412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9889F7A8-3E18-D146-C958-05A54D6481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276835" y="832487"/>
                        <a:ext cx="1425575" cy="576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58DEA09-ED2F-4A70-C4D0-D2BF4ABC27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0206288"/>
              </p:ext>
            </p:extLst>
          </p:nvPr>
        </p:nvGraphicFramePr>
        <p:xfrm>
          <a:off x="301172" y="1861096"/>
          <a:ext cx="2394054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054080" imgH="253800" progId="Equation.DSMT4">
                  <p:embed/>
                </p:oleObj>
              </mc:Choice>
              <mc:Fallback>
                <p:oleObj name="Equation" r:id="rId15" imgW="1054080" imgH="2538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D58DEA09-ED2F-4A70-C4D0-D2BF4ABC27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01172" y="1861096"/>
                        <a:ext cx="2394054" cy="576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6DCB161C-C1C4-1574-F7D7-AD5F33F62E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2422799"/>
              </p:ext>
            </p:extLst>
          </p:nvPr>
        </p:nvGraphicFramePr>
        <p:xfrm>
          <a:off x="301172" y="2600305"/>
          <a:ext cx="2566988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130040" imgH="253800" progId="Equation.DSMT4">
                  <p:embed/>
                </p:oleObj>
              </mc:Choice>
              <mc:Fallback>
                <p:oleObj name="Equation" r:id="rId17" imgW="1130040" imgH="2538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6DCB161C-C1C4-1574-F7D7-AD5F33F62E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01172" y="2600305"/>
                        <a:ext cx="2566988" cy="576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56171C66-6332-B6B0-75CF-89E11F8422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57765"/>
              </p:ext>
            </p:extLst>
          </p:nvPr>
        </p:nvGraphicFramePr>
        <p:xfrm>
          <a:off x="309881" y="3322096"/>
          <a:ext cx="2566988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130040" imgH="253800" progId="Equation.DSMT4">
                  <p:embed/>
                </p:oleObj>
              </mc:Choice>
              <mc:Fallback>
                <p:oleObj name="Equation" r:id="rId19" imgW="1130040" imgH="2538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56171C66-6332-B6B0-75CF-89E11F8422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09881" y="3322096"/>
                        <a:ext cx="2566988" cy="576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B8E9DA2C-E5D7-1682-51FA-BE3A5AB9F9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4835275"/>
              </p:ext>
            </p:extLst>
          </p:nvPr>
        </p:nvGraphicFramePr>
        <p:xfrm>
          <a:off x="296091" y="4043363"/>
          <a:ext cx="259556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143000" imgH="253800" progId="Equation.DSMT4">
                  <p:embed/>
                </p:oleObj>
              </mc:Choice>
              <mc:Fallback>
                <p:oleObj name="Equation" r:id="rId21" imgW="1143000" imgH="2538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B8E9DA2C-E5D7-1682-51FA-BE3A5AB9F9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96091" y="4043363"/>
                        <a:ext cx="2595563" cy="576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4AB4D377-F5AD-7903-F024-2A6DE71186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8680085"/>
              </p:ext>
            </p:extLst>
          </p:nvPr>
        </p:nvGraphicFramePr>
        <p:xfrm>
          <a:off x="299719" y="4738503"/>
          <a:ext cx="259556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143000" imgH="253800" progId="Equation.DSMT4">
                  <p:embed/>
                </p:oleObj>
              </mc:Choice>
              <mc:Fallback>
                <p:oleObj name="Equation" r:id="rId23" imgW="1143000" imgH="2538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4AB4D377-F5AD-7903-F024-2A6DE71186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99719" y="4738503"/>
                        <a:ext cx="2595563" cy="576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Brace 13">
            <a:extLst>
              <a:ext uri="{FF2B5EF4-FFF2-40B4-BE49-F238E27FC236}">
                <a16:creationId xmlns:a16="http://schemas.microsoft.com/office/drawing/2014/main" id="{1F28806F-E5DC-DD36-22B3-A214B513F6D5}"/>
              </a:ext>
            </a:extLst>
          </p:cNvPr>
          <p:cNvSpPr/>
          <p:nvPr/>
        </p:nvSpPr>
        <p:spPr>
          <a:xfrm>
            <a:off x="2750867" y="1861096"/>
            <a:ext cx="619350" cy="3453669"/>
          </a:xfrm>
          <a:prstGeom prst="rightBrace">
            <a:avLst>
              <a:gd name="adj1" fmla="val 40673"/>
              <a:gd name="adj2" fmla="val 5000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753BB2-7358-9E48-DE14-B49F3237559C}"/>
              </a:ext>
            </a:extLst>
          </p:cNvPr>
          <p:cNvSpPr txBox="1"/>
          <p:nvPr/>
        </p:nvSpPr>
        <p:spPr>
          <a:xfrm>
            <a:off x="3361114" y="2348978"/>
            <a:ext cx="17721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The sum of these 5 REAL components of the Roots of Unity is equal to ZERO!!</a:t>
            </a: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7BBEF6E8-6780-9B47-E328-3CF20EB944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8463296"/>
              </p:ext>
            </p:extLst>
          </p:nvPr>
        </p:nvGraphicFramePr>
        <p:xfrm>
          <a:off x="5716588" y="1860550"/>
          <a:ext cx="2335212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028520" imgH="253800" progId="Equation.DSMT4">
                  <p:embed/>
                </p:oleObj>
              </mc:Choice>
              <mc:Fallback>
                <p:oleObj name="Equation" r:id="rId25" imgW="1028520" imgH="2538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7BBEF6E8-6780-9B47-E328-3CF20EB944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716588" y="1860550"/>
                        <a:ext cx="2335212" cy="576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6FB7C775-DF8F-5506-F47E-BDF016C7D5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1695773"/>
              </p:ext>
            </p:extLst>
          </p:nvPr>
        </p:nvGraphicFramePr>
        <p:xfrm>
          <a:off x="5716588" y="2600325"/>
          <a:ext cx="2509837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104840" imgH="253800" progId="Equation.DSMT4">
                  <p:embed/>
                </p:oleObj>
              </mc:Choice>
              <mc:Fallback>
                <p:oleObj name="Equation" r:id="rId27" imgW="1104840" imgH="2538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6FB7C775-DF8F-5506-F47E-BDF016C7D5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5716588" y="2600325"/>
                        <a:ext cx="2509837" cy="576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B2F3B552-ED6E-67BE-E3E3-97622FD9E6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3807831"/>
              </p:ext>
            </p:extLst>
          </p:nvPr>
        </p:nvGraphicFramePr>
        <p:xfrm>
          <a:off x="5724525" y="3322638"/>
          <a:ext cx="2509838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104840" imgH="253800" progId="Equation.DSMT4">
                  <p:embed/>
                </p:oleObj>
              </mc:Choice>
              <mc:Fallback>
                <p:oleObj name="Equation" r:id="rId29" imgW="1104840" imgH="2538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B2F3B552-ED6E-67BE-E3E3-97622FD9E6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5724525" y="3322638"/>
                        <a:ext cx="2509838" cy="576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EA40579F-1F0A-D0E9-5862-11C6637C1F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620989"/>
              </p:ext>
            </p:extLst>
          </p:nvPr>
        </p:nvGraphicFramePr>
        <p:xfrm>
          <a:off x="5711825" y="4043363"/>
          <a:ext cx="253841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1117440" imgH="253800" progId="Equation.DSMT4">
                  <p:embed/>
                </p:oleObj>
              </mc:Choice>
              <mc:Fallback>
                <p:oleObj name="Equation" r:id="rId31" imgW="1117440" imgH="25380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EA40579F-1F0A-D0E9-5862-11C6637C1F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5711825" y="4043363"/>
                        <a:ext cx="2538413" cy="576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C071985D-F506-E338-E2C1-F62F3DFAEA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6136908"/>
              </p:ext>
            </p:extLst>
          </p:nvPr>
        </p:nvGraphicFramePr>
        <p:xfrm>
          <a:off x="5715000" y="4738688"/>
          <a:ext cx="253841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1117440" imgH="253800" progId="Equation.DSMT4">
                  <p:embed/>
                </p:oleObj>
              </mc:Choice>
              <mc:Fallback>
                <p:oleObj name="Equation" r:id="rId33" imgW="1117440" imgH="2538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C071985D-F506-E338-E2C1-F62F3DFAEA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5715000" y="4738688"/>
                        <a:ext cx="2538413" cy="576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ight Brace 20">
            <a:extLst>
              <a:ext uri="{FF2B5EF4-FFF2-40B4-BE49-F238E27FC236}">
                <a16:creationId xmlns:a16="http://schemas.microsoft.com/office/drawing/2014/main" id="{2DDC8C9E-BDBF-5636-5568-8ED49F3FD79F}"/>
              </a:ext>
            </a:extLst>
          </p:cNvPr>
          <p:cNvSpPr/>
          <p:nvPr/>
        </p:nvSpPr>
        <p:spPr>
          <a:xfrm>
            <a:off x="8137646" y="1861096"/>
            <a:ext cx="619350" cy="3453669"/>
          </a:xfrm>
          <a:prstGeom prst="rightBrace">
            <a:avLst>
              <a:gd name="adj1" fmla="val 40673"/>
              <a:gd name="adj2" fmla="val 5000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C8351F0-9B77-B944-B698-C26972193608}"/>
              </a:ext>
            </a:extLst>
          </p:cNvPr>
          <p:cNvSpPr txBox="1"/>
          <p:nvPr/>
        </p:nvSpPr>
        <p:spPr>
          <a:xfrm>
            <a:off x="8747893" y="2348978"/>
            <a:ext cx="21378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The sum of these 5 IMAGINARY components of the Roots of Unity is also equal to ZERO!!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88909199-80FE-28E6-2BFA-47BF1754C745}"/>
              </a:ext>
            </a:extLst>
          </p:cNvPr>
          <p:cNvSpPr txBox="1">
            <a:spLocks/>
          </p:cNvSpPr>
          <p:nvPr/>
        </p:nvSpPr>
        <p:spPr>
          <a:xfrm>
            <a:off x="227205" y="5580540"/>
            <a:ext cx="10780429" cy="92482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When the angles are presented equally around in an unit circle, we can use the Roots of Unity to find the sum of these angles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561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21" grpId="0" animBg="1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1D9134-2EC9-33BB-39F3-CFF0F374F03A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39634" y="189412"/>
                <a:ext cx="11086012" cy="101237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Ex: Given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what is the exact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72°+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216°</m:t>
                    </m:r>
                  </m:oMath>
                </a14:m>
                <a:r>
                  <a:rPr lang="en-US" dirty="0"/>
                  <a:t> without using a calculator?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1D9134-2EC9-33BB-39F3-CFF0F374F0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39634" y="189412"/>
                <a:ext cx="11086012" cy="1012371"/>
              </a:xfrm>
              <a:blipFill>
                <a:blip r:embed="rId4"/>
                <a:stretch>
                  <a:fillRect l="-880" t="-4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1220DC2-B745-5BFD-2D91-0B5EDDA301F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0444" y="4121340"/>
                <a:ext cx="11086012" cy="1012371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/>
                  <a:buChar char="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Ex: Given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what is the exact value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𝑐𝑜𝑠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𝑐𝑜𝑠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𝑐𝑜𝑠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dirty="0"/>
                  <a:t> without using a calculator?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1220DC2-B745-5BFD-2D91-0B5EDDA30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444" y="4121340"/>
                <a:ext cx="11086012" cy="1012371"/>
              </a:xfrm>
              <a:prstGeom prst="rect">
                <a:avLst/>
              </a:prstGeom>
              <a:blipFill>
                <a:blip r:embed="rId5"/>
                <a:stretch>
                  <a:fillRect l="-825" b="-10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065C1B58-0F78-6AA7-F212-5E2A05BC6A4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2213" y="2410101"/>
                <a:ext cx="11086012" cy="1012371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/>
                  <a:buChar char="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Ex: What is the exact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65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85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45°</m:t>
                    </m:r>
                  </m:oMath>
                </a14:m>
                <a:r>
                  <a:rPr lang="en-US" dirty="0"/>
                  <a:t> without using a calculator?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065C1B58-0F78-6AA7-F212-5E2A05BC6A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213" y="2410101"/>
                <a:ext cx="11086012" cy="1012371"/>
              </a:xfrm>
              <a:prstGeom prst="rect">
                <a:avLst/>
              </a:prstGeom>
              <a:blipFill>
                <a:blip r:embed="rId6"/>
                <a:stretch>
                  <a:fillRect l="-880" t="-4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886356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41F3C-C73C-AA59-8903-4148F3EC8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4331"/>
            <a:ext cx="99568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99964-BFA4-E75E-A034-D15307862A0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65463" y="2072630"/>
            <a:ext cx="6296297" cy="5399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FF0000"/>
                </a:solidFill>
              </a:rPr>
              <a:t>If we use Vieta, we get the following formulas: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0F4B02-53DA-69C8-B06E-60D69E1908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" y="74331"/>
            <a:ext cx="11225349" cy="1931660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652B027-35D3-B0B8-7CDF-A28052B3D7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5966637"/>
              </p:ext>
            </p:extLst>
          </p:nvPr>
        </p:nvGraphicFramePr>
        <p:xfrm>
          <a:off x="153714" y="2612471"/>
          <a:ext cx="2267710" cy="539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66680" imgH="253800" progId="Equation.DSMT4">
                  <p:embed/>
                </p:oleObj>
              </mc:Choice>
              <mc:Fallback>
                <p:oleObj name="Equation" r:id="rId5" imgW="1066680" imgH="2538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652B027-35D3-B0B8-7CDF-A28052B3D7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3714" y="2612471"/>
                        <a:ext cx="2267710" cy="5399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3DC26D1-D51F-7370-6D8C-77386AF511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9822826"/>
              </p:ext>
            </p:extLst>
          </p:nvPr>
        </p:nvGraphicFramePr>
        <p:xfrm>
          <a:off x="4066902" y="2595143"/>
          <a:ext cx="283368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33440" imgH="253800" progId="Equation.DSMT4">
                  <p:embed/>
                </p:oleObj>
              </mc:Choice>
              <mc:Fallback>
                <p:oleObj name="Equation" r:id="rId7" imgW="1333440" imgH="2538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3DC26D1-D51F-7370-6D8C-77386AF511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66902" y="2595143"/>
                        <a:ext cx="2833688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31455DD-FA17-3A41-50F8-FEB9E47A5C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8169989"/>
              </p:ext>
            </p:extLst>
          </p:nvPr>
        </p:nvGraphicFramePr>
        <p:xfrm>
          <a:off x="8363083" y="1899575"/>
          <a:ext cx="16192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61760" imgH="253800" progId="Equation.DSMT4">
                  <p:embed/>
                </p:oleObj>
              </mc:Choice>
              <mc:Fallback>
                <p:oleObj name="Equation" r:id="rId9" imgW="761760" imgH="2538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31455DD-FA17-3A41-50F8-FEB9E47A5C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363083" y="1899575"/>
                        <a:ext cx="1619250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0CDEFAD5-04BA-F70A-91D9-AD7AB0FBD8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0375859"/>
              </p:ext>
            </p:extLst>
          </p:nvPr>
        </p:nvGraphicFramePr>
        <p:xfrm>
          <a:off x="162423" y="3185147"/>
          <a:ext cx="3608389" cy="497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841400" imgH="253800" progId="Equation.DSMT4">
                  <p:embed/>
                </p:oleObj>
              </mc:Choice>
              <mc:Fallback>
                <p:oleObj name="Equation" r:id="rId11" imgW="1841400" imgH="2538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0CDEFAD5-04BA-F70A-91D9-AD7AB0FBD8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62423" y="3185147"/>
                        <a:ext cx="3608389" cy="4977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E14E9AA-FBC0-CE86-0295-20E371E6AFCF}"/>
              </a:ext>
            </a:extLst>
          </p:cNvPr>
          <p:cNvSpPr txBox="1">
            <a:spLocks/>
          </p:cNvSpPr>
          <p:nvPr/>
        </p:nvSpPr>
        <p:spPr>
          <a:xfrm>
            <a:off x="153715" y="3692242"/>
            <a:ext cx="3225212" cy="53993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200" dirty="0">
                <a:solidFill>
                  <a:srgbClr val="FF0000"/>
                </a:solidFill>
              </a:rPr>
              <a:t>Using the roots of unit: 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9D53F1A3-C564-816B-65A6-600BC45EAB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3129140"/>
              </p:ext>
            </p:extLst>
          </p:nvPr>
        </p:nvGraphicFramePr>
        <p:xfrm>
          <a:off x="243840" y="4109483"/>
          <a:ext cx="1443037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736560" imgH="431640" progId="Equation.DSMT4">
                  <p:embed/>
                </p:oleObj>
              </mc:Choice>
              <mc:Fallback>
                <p:oleObj name="Equation" r:id="rId13" imgW="736560" imgH="43164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9D53F1A3-C564-816B-65A6-600BC45EAB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43840" y="4109483"/>
                        <a:ext cx="1443037" cy="846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5FD5623B-B23E-9B03-4D5F-136A52EDCD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344441"/>
              </p:ext>
            </p:extLst>
          </p:nvPr>
        </p:nvGraphicFramePr>
        <p:xfrm>
          <a:off x="243840" y="5005242"/>
          <a:ext cx="92075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469800" imgH="177480" progId="Equation.DSMT4">
                  <p:embed/>
                </p:oleObj>
              </mc:Choice>
              <mc:Fallback>
                <p:oleObj name="Equation" r:id="rId15" imgW="469800" imgH="177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5FD5623B-B23E-9B03-4D5F-136A52EDCD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43840" y="5005242"/>
                        <a:ext cx="920750" cy="349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69D750E8-3BA3-B048-572A-EA06D40509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317744"/>
              </p:ext>
            </p:extLst>
          </p:nvPr>
        </p:nvGraphicFramePr>
        <p:xfrm>
          <a:off x="4066902" y="3228693"/>
          <a:ext cx="2374900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117440" imgH="711000" progId="Equation.DSMT4">
                  <p:embed/>
                </p:oleObj>
              </mc:Choice>
              <mc:Fallback>
                <p:oleObj name="Equation" r:id="rId17" imgW="1117440" imgH="7110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69D750E8-3BA3-B048-572A-EA06D40509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066902" y="3228693"/>
                        <a:ext cx="2374900" cy="151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01EDC3F-6B6F-26AE-ED32-CC01EE17C6B9}"/>
              </a:ext>
            </a:extLst>
          </p:cNvPr>
          <p:cNvSpPr txBox="1">
            <a:spLocks/>
          </p:cNvSpPr>
          <p:nvPr/>
        </p:nvSpPr>
        <p:spPr>
          <a:xfrm>
            <a:off x="2187557" y="4639936"/>
            <a:ext cx="2590793" cy="53993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200" dirty="0">
                <a:solidFill>
                  <a:srgbClr val="FF0000"/>
                </a:solidFill>
              </a:rPr>
              <a:t>Use trig identity: </a:t>
            </a: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54F43D67-2F89-2023-3E94-FAFC28EE1A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440667"/>
              </p:ext>
            </p:extLst>
          </p:nvPr>
        </p:nvGraphicFramePr>
        <p:xfrm>
          <a:off x="4548956" y="4641572"/>
          <a:ext cx="488473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298600" imgH="253800" progId="Equation.DSMT4">
                  <p:embed/>
                </p:oleObj>
              </mc:Choice>
              <mc:Fallback>
                <p:oleObj name="Equation" r:id="rId19" imgW="2298600" imgH="2538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54F43D67-2F89-2023-3E94-FAFC28EE1A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548956" y="4641572"/>
                        <a:ext cx="4884738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9551DBF2-489C-FF96-2DDD-98DBA591ED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376197"/>
              </p:ext>
            </p:extLst>
          </p:nvPr>
        </p:nvGraphicFramePr>
        <p:xfrm>
          <a:off x="3303146" y="5141675"/>
          <a:ext cx="674687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317160" imgH="177480" progId="Equation.DSMT4">
                  <p:embed/>
                </p:oleObj>
              </mc:Choice>
              <mc:Fallback>
                <p:oleObj name="Equation" r:id="rId21" imgW="317160" imgH="17748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9551DBF2-489C-FF96-2DDD-98DBA591ED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303146" y="5141675"/>
                        <a:ext cx="674687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7F85CFF3-FB97-2C5D-FCE9-2FC302B56D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201226"/>
              </p:ext>
            </p:extLst>
          </p:nvPr>
        </p:nvGraphicFramePr>
        <p:xfrm>
          <a:off x="4027193" y="5115574"/>
          <a:ext cx="1106487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520560" imgH="228600" progId="Equation.DSMT4">
                  <p:embed/>
                </p:oleObj>
              </mc:Choice>
              <mc:Fallback>
                <p:oleObj name="Equation" r:id="rId23" imgW="520560" imgH="22860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7F85CFF3-FB97-2C5D-FCE9-2FC302B56D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027193" y="5115574"/>
                        <a:ext cx="1106487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317E8A6A-EAA3-53E5-539C-ECE0080C15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1943289"/>
              </p:ext>
            </p:extLst>
          </p:nvPr>
        </p:nvGraphicFramePr>
        <p:xfrm>
          <a:off x="5106692" y="5098410"/>
          <a:ext cx="10795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507960" imgH="228600" progId="Equation.DSMT4">
                  <p:embed/>
                </p:oleObj>
              </mc:Choice>
              <mc:Fallback>
                <p:oleObj name="Equation" r:id="rId25" imgW="507960" imgH="2286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317E8A6A-EAA3-53E5-539C-ECE0080C15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106692" y="5098410"/>
                        <a:ext cx="1079500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D38E2511-E83B-90E7-75F2-D337DB1C5E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3027180"/>
              </p:ext>
            </p:extLst>
          </p:nvPr>
        </p:nvGraphicFramePr>
        <p:xfrm>
          <a:off x="6160089" y="5087699"/>
          <a:ext cx="1106487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520560" imgH="228600" progId="Equation.DSMT4">
                  <p:embed/>
                </p:oleObj>
              </mc:Choice>
              <mc:Fallback>
                <p:oleObj name="Equation" r:id="rId27" imgW="520560" imgH="22860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D38E2511-E83B-90E7-75F2-D337DB1C5E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6160089" y="5087699"/>
                        <a:ext cx="1106487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01938958-21D8-F554-27C8-90EF505118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786221"/>
              </p:ext>
            </p:extLst>
          </p:nvPr>
        </p:nvGraphicFramePr>
        <p:xfrm>
          <a:off x="3995738" y="5538506"/>
          <a:ext cx="10795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507960" imgH="228600" progId="Equation.DSMT4">
                  <p:embed/>
                </p:oleObj>
              </mc:Choice>
              <mc:Fallback>
                <p:oleObj name="Equation" r:id="rId29" imgW="507960" imgH="22860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01938958-21D8-F554-27C8-90EF505118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3995738" y="5538506"/>
                        <a:ext cx="1079500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8348438A-3045-0C42-24C0-868AD1291C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0908824"/>
              </p:ext>
            </p:extLst>
          </p:nvPr>
        </p:nvGraphicFramePr>
        <p:xfrm>
          <a:off x="5075238" y="5521977"/>
          <a:ext cx="1160462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545760" imgH="228600" progId="Equation.DSMT4">
                  <p:embed/>
                </p:oleObj>
              </mc:Choice>
              <mc:Fallback>
                <p:oleObj name="Equation" r:id="rId31" imgW="545760" imgH="22860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8348438A-3045-0C42-24C0-868AD1291C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5075238" y="5521977"/>
                        <a:ext cx="1160462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7C37DB44-6821-A84A-12E2-6719BDC7FE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5780836"/>
              </p:ext>
            </p:extLst>
          </p:nvPr>
        </p:nvGraphicFramePr>
        <p:xfrm>
          <a:off x="6235700" y="5519500"/>
          <a:ext cx="8636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406080" imgH="228600" progId="Equation.DSMT4">
                  <p:embed/>
                </p:oleObj>
              </mc:Choice>
              <mc:Fallback>
                <p:oleObj name="Equation" r:id="rId33" imgW="406080" imgH="22860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7C37DB44-6821-A84A-12E2-6719BDC7FE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6235700" y="5519500"/>
                        <a:ext cx="863600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FB48C828-8568-1220-2422-AC5402A7E5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467488"/>
              </p:ext>
            </p:extLst>
          </p:nvPr>
        </p:nvGraphicFramePr>
        <p:xfrm>
          <a:off x="3313611" y="5978406"/>
          <a:ext cx="19970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939600" imgH="177480" progId="Equation.DSMT4">
                  <p:embed/>
                </p:oleObj>
              </mc:Choice>
              <mc:Fallback>
                <p:oleObj name="Equation" r:id="rId35" imgW="939600" imgH="17748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FB48C828-8568-1220-2422-AC5402A7E5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3313611" y="5978406"/>
                        <a:ext cx="1997075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94CC5782-71E2-6D6C-4CDA-B557F50E98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28134"/>
              </p:ext>
            </p:extLst>
          </p:nvPr>
        </p:nvGraphicFramePr>
        <p:xfrm>
          <a:off x="3470548" y="6336908"/>
          <a:ext cx="1160462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545760" imgH="177480" progId="Equation.DSMT4">
                  <p:embed/>
                </p:oleObj>
              </mc:Choice>
              <mc:Fallback>
                <p:oleObj name="Equation" r:id="rId37" imgW="545760" imgH="17748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94CC5782-71E2-6D6C-4CDA-B557F50E98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3470548" y="6336908"/>
                        <a:ext cx="1160462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00A93730-1CB9-2B6D-3F20-8CE93CE4B5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3456008"/>
              </p:ext>
            </p:extLst>
          </p:nvPr>
        </p:nvGraphicFramePr>
        <p:xfrm>
          <a:off x="7840390" y="2512873"/>
          <a:ext cx="35083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1650960" imgH="253800" progId="Equation.DSMT4">
                  <p:embed/>
                </p:oleObj>
              </mc:Choice>
              <mc:Fallback>
                <p:oleObj name="Equation" r:id="rId39" imgW="1650960" imgH="25380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00A93730-1CB9-2B6D-3F20-8CE93CE4B5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7840390" y="2512873"/>
                        <a:ext cx="3508375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C8DBA619-A239-6ED8-DAD6-099B8282A3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9450707"/>
              </p:ext>
            </p:extLst>
          </p:nvPr>
        </p:nvGraphicFramePr>
        <p:xfrm>
          <a:off x="7649528" y="3030538"/>
          <a:ext cx="380523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1790640" imgH="253800" progId="Equation.DSMT4">
                  <p:embed/>
                </p:oleObj>
              </mc:Choice>
              <mc:Fallback>
                <p:oleObj name="Equation" r:id="rId41" imgW="1790640" imgH="25380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C8DBA619-A239-6ED8-DAD6-099B8282A3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7649528" y="3030538"/>
                        <a:ext cx="3805237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50049BB8-4030-D0F4-1D57-AC89BC7042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1573428"/>
              </p:ext>
            </p:extLst>
          </p:nvPr>
        </p:nvGraphicFramePr>
        <p:xfrm>
          <a:off x="7530148" y="3522663"/>
          <a:ext cx="45878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2158920" imgH="253800" progId="Equation.DSMT4">
                  <p:embed/>
                </p:oleObj>
              </mc:Choice>
              <mc:Fallback>
                <p:oleObj name="Equation" r:id="rId43" imgW="2158920" imgH="25380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50049BB8-4030-D0F4-1D57-AC89BC7042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7530148" y="3522663"/>
                        <a:ext cx="4587875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A30913D9-018B-467D-C08F-CD3EB4B562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8545847"/>
              </p:ext>
            </p:extLst>
          </p:nvPr>
        </p:nvGraphicFramePr>
        <p:xfrm>
          <a:off x="7089140" y="4032885"/>
          <a:ext cx="50196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2361960" imgH="253800" progId="Equation.DSMT4">
                  <p:embed/>
                </p:oleObj>
              </mc:Choice>
              <mc:Fallback>
                <p:oleObj name="Equation" r:id="rId45" imgW="2361960" imgH="25380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A30913D9-018B-467D-C08F-CD3EB4B562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7089140" y="4032885"/>
                        <a:ext cx="5019675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>
            <a:extLst>
              <a:ext uri="{FF2B5EF4-FFF2-40B4-BE49-F238E27FC236}">
                <a16:creationId xmlns:a16="http://schemas.microsoft.com/office/drawing/2014/main" id="{C2A43C6A-1866-A30D-6592-F0C3BD218D7A}"/>
              </a:ext>
            </a:extLst>
          </p:cNvPr>
          <p:cNvSpPr/>
          <p:nvPr/>
        </p:nvSpPr>
        <p:spPr>
          <a:xfrm>
            <a:off x="6154737" y="4639936"/>
            <a:ext cx="3731602" cy="2143733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84CC00D5-7EBD-9B3B-C175-96AF649DF1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4404769"/>
              </p:ext>
            </p:extLst>
          </p:nvPr>
        </p:nvGraphicFramePr>
        <p:xfrm>
          <a:off x="8137525" y="4685746"/>
          <a:ext cx="24288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7" imgW="1143000" imgH="253800" progId="Equation.DSMT4">
                  <p:embed/>
                </p:oleObj>
              </mc:Choice>
              <mc:Fallback>
                <p:oleObj name="Equation" r:id="rId47" imgW="1143000" imgH="25380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84CC00D5-7EBD-9B3B-C175-96AF649DF1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8137525" y="4685746"/>
                        <a:ext cx="2428875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8C3EE0F4-2C58-975D-BD38-F59EE3836A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6177646"/>
              </p:ext>
            </p:extLst>
          </p:nvPr>
        </p:nvGraphicFramePr>
        <p:xfrm>
          <a:off x="10039668" y="4737418"/>
          <a:ext cx="188912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9" imgW="88560" imgH="164880" progId="Equation.DSMT4">
                  <p:embed/>
                </p:oleObj>
              </mc:Choice>
              <mc:Fallback>
                <p:oleObj name="Equation" r:id="rId49" imgW="88560" imgH="16488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8C3EE0F4-2C58-975D-BD38-F59EE3836A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10039668" y="4737418"/>
                        <a:ext cx="188912" cy="350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9F900BEC-64F5-1B14-3893-DD16380152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0333781"/>
              </p:ext>
            </p:extLst>
          </p:nvPr>
        </p:nvGraphicFramePr>
        <p:xfrm>
          <a:off x="8138478" y="5173345"/>
          <a:ext cx="1592262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1" imgW="749160" imgH="253800" progId="Equation.DSMT4">
                  <p:embed/>
                </p:oleObj>
              </mc:Choice>
              <mc:Fallback>
                <p:oleObj name="Equation" r:id="rId51" imgW="749160" imgH="253800" progId="Equation.DSMT4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9F900BEC-64F5-1B14-3893-DD16380152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2"/>
                      <a:stretch>
                        <a:fillRect/>
                      </a:stretch>
                    </p:blipFill>
                    <p:spPr>
                      <a:xfrm>
                        <a:off x="8138478" y="5173345"/>
                        <a:ext cx="1592262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AA1369FC-C67C-4EC8-17FE-B332644DEA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3615129"/>
              </p:ext>
            </p:extLst>
          </p:nvPr>
        </p:nvGraphicFramePr>
        <p:xfrm>
          <a:off x="8302943" y="5574665"/>
          <a:ext cx="944562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3" imgW="444240" imgH="393480" progId="Equation.DSMT4">
                  <p:embed/>
                </p:oleObj>
              </mc:Choice>
              <mc:Fallback>
                <p:oleObj name="Equation" r:id="rId53" imgW="444240" imgH="393480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AA1369FC-C67C-4EC8-17FE-B332644DEA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4"/>
                      <a:stretch>
                        <a:fillRect/>
                      </a:stretch>
                    </p:blipFill>
                    <p:spPr>
                      <a:xfrm>
                        <a:off x="8302943" y="5574665"/>
                        <a:ext cx="944562" cy="836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23995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build="p"/>
      <p:bldP spid="15" grpId="0" build="p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DA5C69-153B-4242-BEED-58940D5E5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143" y="95591"/>
            <a:ext cx="11800023" cy="13239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C80FAA3-C4EF-9FFC-CF65-BB884D584F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143" y="2350385"/>
            <a:ext cx="11504059" cy="14247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6F4766-1CDD-D3F6-68FD-A6277B32F4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644" y="4920070"/>
            <a:ext cx="11401105" cy="11149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5186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DA5C69-153B-4242-BEED-58940D5E5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143" y="95591"/>
            <a:ext cx="11800023" cy="13239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3320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EB554-0952-42DC-9A3C-10485A236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188640"/>
            <a:ext cx="8529849" cy="562074"/>
          </a:xfrm>
        </p:spPr>
        <p:txBody>
          <a:bodyPr/>
          <a:lstStyle/>
          <a:p>
            <a:r>
              <a:rPr lang="en-CA" dirty="0"/>
              <a:t>Review of  Vieta’s formula?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2AD79-C5CC-4D2D-A8F7-2B987C14CF7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43840" y="736104"/>
            <a:ext cx="9678928" cy="532656"/>
          </a:xfrm>
        </p:spPr>
        <p:txBody>
          <a:bodyPr/>
          <a:lstStyle/>
          <a:p>
            <a:r>
              <a:rPr lang="en-CA" dirty="0"/>
              <a:t>When given a polynomial in the form of: 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2DCC80C-3BCC-4F5C-84A6-79033B940F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7055871"/>
              </p:ext>
            </p:extLst>
          </p:nvPr>
        </p:nvGraphicFramePr>
        <p:xfrm>
          <a:off x="630510" y="1193475"/>
          <a:ext cx="6249987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27200" imgH="253800" progId="Equation.DSMT4">
                  <p:embed/>
                </p:oleObj>
              </mc:Choice>
              <mc:Fallback>
                <p:oleObj name="Equation" r:id="rId4" imgW="2527200" imgH="2538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72DCC80C-3BCC-4F5C-84A6-79033B940F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0510" y="1193475"/>
                        <a:ext cx="6249987" cy="627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FC44858-B406-4412-806C-28AF0EC81F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2382704"/>
              </p:ext>
            </p:extLst>
          </p:nvPr>
        </p:nvGraphicFramePr>
        <p:xfrm>
          <a:off x="479376" y="1904674"/>
          <a:ext cx="2262187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" imgH="203040" progId="Equation.DSMT4">
                  <p:embed/>
                </p:oleObj>
              </mc:Choice>
              <mc:Fallback>
                <p:oleObj name="Equation" r:id="rId6" imgW="914400" imgH="2030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DFC44858-B406-4412-806C-28AF0EC81F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9376" y="1904674"/>
                        <a:ext cx="2262187" cy="501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7C8D89D-00D8-401E-8118-A0F0FFC089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8645341"/>
              </p:ext>
            </p:extLst>
          </p:nvPr>
        </p:nvGraphicFramePr>
        <p:xfrm>
          <a:off x="3755503" y="1777674"/>
          <a:ext cx="41783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88760" imgH="253800" progId="Equation.DSMT4">
                  <p:embed/>
                </p:oleObj>
              </mc:Choice>
              <mc:Fallback>
                <p:oleObj name="Equation" r:id="rId8" imgW="1688760" imgH="2538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7C8D89D-00D8-401E-8118-A0F0FFC089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755503" y="1777674"/>
                        <a:ext cx="4178300" cy="62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9D9C8B6-E525-4F4A-9EE1-BBA3567A3BA3}"/>
              </a:ext>
            </a:extLst>
          </p:cNvPr>
          <p:cNvSpPr txBox="1">
            <a:spLocks/>
          </p:cNvSpPr>
          <p:nvPr/>
        </p:nvSpPr>
        <p:spPr>
          <a:xfrm>
            <a:off x="243840" y="2658306"/>
            <a:ext cx="8580244" cy="5207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These formulas will relate the coefficients with the roots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109DF94-0C6C-42BC-AD70-698C1E1E65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2869034"/>
              </p:ext>
            </p:extLst>
          </p:nvPr>
        </p:nvGraphicFramePr>
        <p:xfrm>
          <a:off x="820828" y="3241595"/>
          <a:ext cx="495300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66400" imgH="393480" progId="Equation.DSMT4">
                  <p:embed/>
                </p:oleObj>
              </mc:Choice>
              <mc:Fallback>
                <p:oleObj name="Equation" r:id="rId10" imgW="266400" imgH="3934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0109DF94-0C6C-42BC-AD70-698C1E1E65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20828" y="3241595"/>
                        <a:ext cx="495300" cy="731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74CAE5B-557E-4667-9D22-F369B736AB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8335947"/>
              </p:ext>
            </p:extLst>
          </p:nvPr>
        </p:nvGraphicFramePr>
        <p:xfrm>
          <a:off x="1407476" y="3354226"/>
          <a:ext cx="28956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62040" imgH="253800" progId="Equation.DSMT4">
                  <p:embed/>
                </p:oleObj>
              </mc:Choice>
              <mc:Fallback>
                <p:oleObj name="Equation" r:id="rId12" imgW="1562040" imgH="2538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D74CAE5B-557E-4667-9D22-F369B736AB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407476" y="3354226"/>
                        <a:ext cx="2895600" cy="47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67525E35-03EF-4DF9-A844-EB0B539F77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2043775"/>
              </p:ext>
            </p:extLst>
          </p:nvPr>
        </p:nvGraphicFramePr>
        <p:xfrm>
          <a:off x="820828" y="4127787"/>
          <a:ext cx="49530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66400" imgH="393480" progId="Equation.DSMT4">
                  <p:embed/>
                </p:oleObj>
              </mc:Choice>
              <mc:Fallback>
                <p:oleObj name="Equation" r:id="rId14" imgW="266400" imgH="393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67525E35-03EF-4DF9-A844-EB0B539F77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20828" y="4127787"/>
                        <a:ext cx="495300" cy="730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151A3F0F-A127-497A-A05E-6CCF9C0186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4100891"/>
              </p:ext>
            </p:extLst>
          </p:nvPr>
        </p:nvGraphicFramePr>
        <p:xfrm>
          <a:off x="1449478" y="4156362"/>
          <a:ext cx="38354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070000" imgH="279360" progId="Equation.DSMT4">
                  <p:embed/>
                </p:oleObj>
              </mc:Choice>
              <mc:Fallback>
                <p:oleObj name="Equation" r:id="rId16" imgW="2070000" imgH="27936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151A3F0F-A127-497A-A05E-6CCF9C0186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449478" y="4156362"/>
                        <a:ext cx="3835400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524C00CE-2AD6-4DAD-A176-C183B4D9AF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8246542"/>
              </p:ext>
            </p:extLst>
          </p:nvPr>
        </p:nvGraphicFramePr>
        <p:xfrm>
          <a:off x="798171" y="5006123"/>
          <a:ext cx="519113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79360" imgH="393480" progId="Equation.DSMT4">
                  <p:embed/>
                </p:oleObj>
              </mc:Choice>
              <mc:Fallback>
                <p:oleObj name="Equation" r:id="rId18" imgW="279360" imgH="393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524C00CE-2AD6-4DAD-A176-C183B4D9AF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98171" y="5006123"/>
                        <a:ext cx="519113" cy="730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3E8A8B7F-AA91-45E4-9E4B-E2B2A9C4AB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25305"/>
              </p:ext>
            </p:extLst>
          </p:nvPr>
        </p:nvGraphicFramePr>
        <p:xfrm>
          <a:off x="630510" y="1194385"/>
          <a:ext cx="61214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476440" imgH="253800" progId="Equation.DSMT4">
                  <p:embed/>
                </p:oleObj>
              </mc:Choice>
              <mc:Fallback>
                <p:oleObj name="Equation" r:id="rId20" imgW="2476440" imgH="2538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3E8A8B7F-AA91-45E4-9E4B-E2B2A9C4AB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30510" y="1194385"/>
                        <a:ext cx="6121400" cy="62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94B8866C-40C8-43A0-AB47-5904B89092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5107807"/>
              </p:ext>
            </p:extLst>
          </p:nvPr>
        </p:nvGraphicFramePr>
        <p:xfrm>
          <a:off x="1391896" y="5014060"/>
          <a:ext cx="473233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552400" imgH="279360" progId="Equation.DSMT4">
                  <p:embed/>
                </p:oleObj>
              </mc:Choice>
              <mc:Fallback>
                <p:oleObj name="Equation" r:id="rId22" imgW="2552400" imgH="27936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94B8866C-40C8-43A0-AB47-5904B89092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391896" y="5014060"/>
                        <a:ext cx="4732338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C28B5DBE-598A-11A6-E7D0-9A0D2C9589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075375"/>
              </p:ext>
            </p:extLst>
          </p:nvPr>
        </p:nvGraphicFramePr>
        <p:xfrm>
          <a:off x="808038" y="5889625"/>
          <a:ext cx="49530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66400" imgH="393480" progId="Equation.DSMT4">
                  <p:embed/>
                </p:oleObj>
              </mc:Choice>
              <mc:Fallback>
                <p:oleObj name="Equation" r:id="rId24" imgW="266400" imgH="3934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C28B5DBE-598A-11A6-E7D0-9A0D2C9589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808038" y="5889625"/>
                        <a:ext cx="495300" cy="730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4ACF6C56-60F2-54D8-B159-2F6736C24B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6027590"/>
              </p:ext>
            </p:extLst>
          </p:nvPr>
        </p:nvGraphicFramePr>
        <p:xfrm>
          <a:off x="1391896" y="5991416"/>
          <a:ext cx="56276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3035160" imgH="279360" progId="Equation.DSMT4">
                  <p:embed/>
                </p:oleObj>
              </mc:Choice>
              <mc:Fallback>
                <p:oleObj name="Equation" r:id="rId26" imgW="3035160" imgH="27936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4ACF6C56-60F2-54D8-B159-2F6736C24B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391896" y="5991416"/>
                        <a:ext cx="5627687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24648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612F85-4644-4426-B73E-B754BA88F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37" y="190660"/>
            <a:ext cx="11504059" cy="14247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1332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68614-7499-613A-2C12-620D66D00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849D3-C222-3F7A-71C0-9FB65120B76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98A757-037A-8501-EBC7-12C576C50B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295" y="302669"/>
            <a:ext cx="11401105" cy="11149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62630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2D8ACD-D23C-4074-A268-B2EB58AF10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405" y="111081"/>
            <a:ext cx="5568991" cy="17552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8AABF1-D94B-4AD6-8EAD-84B9E9C0DD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8251" y="2969038"/>
            <a:ext cx="4347825" cy="11478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1E49F8-4B86-479D-83FD-993FF0ADBE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2855" y="4340671"/>
            <a:ext cx="3232846" cy="22720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48339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B3163C-8245-48CE-A31D-9ADA671557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149" y="113383"/>
            <a:ext cx="11482674" cy="10961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26511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B11D72-A74C-4EF0-9DAC-21F68560E6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7961" y="548445"/>
            <a:ext cx="7350596" cy="10080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D9F090-6616-47BB-AFEE-5CC20C6BA6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3070" y="2336146"/>
            <a:ext cx="6745775" cy="33914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2978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438C1-BAB4-4947-BF0E-C562B7F8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422" y="-82414"/>
            <a:ext cx="11704320" cy="745950"/>
          </a:xfrm>
        </p:spPr>
        <p:txBody>
          <a:bodyPr>
            <a:noAutofit/>
          </a:bodyPr>
          <a:lstStyle/>
          <a:p>
            <a:r>
              <a:rPr lang="en-CA" sz="2300" dirty="0"/>
              <a:t>a) Simplify each of the following and find the real and imaginary component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14AC6EE-9C3F-41EC-BB78-3D455CD349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0114495"/>
              </p:ext>
            </p:extLst>
          </p:nvPr>
        </p:nvGraphicFramePr>
        <p:xfrm>
          <a:off x="653110" y="870857"/>
          <a:ext cx="2511387" cy="1272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52200" imgH="482400" progId="Equation.DSMT4">
                  <p:embed/>
                </p:oleObj>
              </mc:Choice>
              <mc:Fallback>
                <p:oleObj name="Equation" r:id="rId4" imgW="952200" imgH="4824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14AC6EE-9C3F-41EC-BB78-3D455CD349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3110" y="870857"/>
                        <a:ext cx="2511387" cy="12724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A65854B-1B8C-4491-9195-F392456316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9324003"/>
              </p:ext>
            </p:extLst>
          </p:nvPr>
        </p:nvGraphicFramePr>
        <p:xfrm>
          <a:off x="3996644" y="919925"/>
          <a:ext cx="2679088" cy="1273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15920" imgH="482400" progId="Equation.DSMT4">
                  <p:embed/>
                </p:oleObj>
              </mc:Choice>
              <mc:Fallback>
                <p:oleObj name="Equation" r:id="rId6" imgW="1015920" imgH="4824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CA65854B-1B8C-4491-9195-F392456316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96644" y="919925"/>
                        <a:ext cx="2679088" cy="12732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519FC0A-E2C5-4154-A56D-7299A7E1DC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1380042"/>
              </p:ext>
            </p:extLst>
          </p:nvPr>
        </p:nvGraphicFramePr>
        <p:xfrm>
          <a:off x="8048888" y="707571"/>
          <a:ext cx="2914884" cy="1273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04840" imgH="482400" progId="Equation.DSMT4">
                  <p:embed/>
                </p:oleObj>
              </mc:Choice>
              <mc:Fallback>
                <p:oleObj name="Equation" r:id="rId8" imgW="1104840" imgH="4824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9519FC0A-E2C5-4154-A56D-7299A7E1DC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048888" y="707571"/>
                        <a:ext cx="2914884" cy="12732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8CB4AF2-ABBA-43D4-AF59-AFA522845F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423580"/>
              </p:ext>
            </p:extLst>
          </p:nvPr>
        </p:nvGraphicFramePr>
        <p:xfrm>
          <a:off x="385113" y="3606082"/>
          <a:ext cx="3047379" cy="1271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55600" imgH="482400" progId="Equation.DSMT4">
                  <p:embed/>
                </p:oleObj>
              </mc:Choice>
              <mc:Fallback>
                <p:oleObj name="Equation" r:id="rId10" imgW="1155600" imgH="4824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F8CB4AF2-ABBA-43D4-AF59-AFA522845F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85113" y="3606082"/>
                        <a:ext cx="3047379" cy="12710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F521CB0-3DD3-46B2-BD1D-00C57F4D9F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197453"/>
              </p:ext>
            </p:extLst>
          </p:nvPr>
        </p:nvGraphicFramePr>
        <p:xfrm>
          <a:off x="5502294" y="3606083"/>
          <a:ext cx="5093187" cy="1271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930320" imgH="482400" progId="Equation.DSMT4">
                  <p:embed/>
                </p:oleObj>
              </mc:Choice>
              <mc:Fallback>
                <p:oleObj name="Equation" r:id="rId12" imgW="1930320" imgH="4824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7F521CB0-3DD3-46B2-BD1D-00C57F4D9F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502294" y="3606083"/>
                        <a:ext cx="5093187" cy="12710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5963061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BA1ED-A720-4416-B2E8-384CA318A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579" y="168449"/>
            <a:ext cx="8459675" cy="657460"/>
          </a:xfrm>
        </p:spPr>
        <p:txBody>
          <a:bodyPr>
            <a:normAutofit fontScale="90000"/>
          </a:bodyPr>
          <a:lstStyle/>
          <a:p>
            <a:r>
              <a:rPr lang="en-CA" sz="2300" dirty="0"/>
              <a:t>Match each expression on the left with the corresponding value on the right: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70A7EDC-7E4B-434F-ADC8-13EF738D8C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5578712"/>
              </p:ext>
            </p:extLst>
          </p:nvPr>
        </p:nvGraphicFramePr>
        <p:xfrm>
          <a:off x="1972350" y="1149935"/>
          <a:ext cx="972642" cy="70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57200" imgH="330120" progId="Equation.DSMT4">
                  <p:embed/>
                </p:oleObj>
              </mc:Choice>
              <mc:Fallback>
                <p:oleObj name="Equation" r:id="rId4" imgW="457200" imgH="33012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F70A7EDC-7E4B-434F-ADC8-13EF738D8C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72350" y="1149935"/>
                        <a:ext cx="972642" cy="702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E2E370A-DA5B-4393-B1D7-AE7A163EFA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509285"/>
              </p:ext>
            </p:extLst>
          </p:nvPr>
        </p:nvGraphicFramePr>
        <p:xfrm>
          <a:off x="1920876" y="2340291"/>
          <a:ext cx="1027113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82400" imgH="330120" progId="Equation.DSMT4">
                  <p:embed/>
                </p:oleObj>
              </mc:Choice>
              <mc:Fallback>
                <p:oleObj name="Equation" r:id="rId6" imgW="482400" imgH="33012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CE2E370A-DA5B-4393-B1D7-AE7A163EFA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20876" y="2340291"/>
                        <a:ext cx="1027113" cy="703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DFD15E4-9169-4236-8174-259AECDF88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3073781"/>
              </p:ext>
            </p:extLst>
          </p:nvPr>
        </p:nvGraphicFramePr>
        <p:xfrm>
          <a:off x="1904121" y="3571894"/>
          <a:ext cx="1135063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33160" imgH="330120" progId="Equation.DSMT4">
                  <p:embed/>
                </p:oleObj>
              </mc:Choice>
              <mc:Fallback>
                <p:oleObj name="Equation" r:id="rId8" imgW="533160" imgH="33012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0DFD15E4-9169-4236-8174-259AECDF88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04121" y="3571894"/>
                        <a:ext cx="1135063" cy="703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3A7D8E5-8A5A-43F7-A83C-ED5A32B6A5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263081"/>
              </p:ext>
            </p:extLst>
          </p:nvPr>
        </p:nvGraphicFramePr>
        <p:xfrm>
          <a:off x="1903884" y="4991864"/>
          <a:ext cx="1189037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58720" imgH="330120" progId="Equation.DSMT4">
                  <p:embed/>
                </p:oleObj>
              </mc:Choice>
              <mc:Fallback>
                <p:oleObj name="Equation" r:id="rId10" imgW="558720" imgH="33012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D3A7D8E5-8A5A-43F7-A83C-ED5A32B6A5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903884" y="4991864"/>
                        <a:ext cx="1189037" cy="703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7C1343A-824F-45EA-9434-FD67617FC6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0467557"/>
              </p:ext>
            </p:extLst>
          </p:nvPr>
        </p:nvGraphicFramePr>
        <p:xfrm>
          <a:off x="6238529" y="1047670"/>
          <a:ext cx="647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04560" imgH="203040" progId="Equation.DSMT4">
                  <p:embed/>
                </p:oleObj>
              </mc:Choice>
              <mc:Fallback>
                <p:oleObj name="Equation" r:id="rId12" imgW="304560" imgH="2030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7C1343A-824F-45EA-9434-FD67617FC6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238529" y="1047670"/>
                        <a:ext cx="6477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282BA16E-C9B4-4004-9748-EE01EB9AFE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1585624"/>
              </p:ext>
            </p:extLst>
          </p:nvPr>
        </p:nvGraphicFramePr>
        <p:xfrm>
          <a:off x="8216531" y="1063310"/>
          <a:ext cx="8366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93480" imgH="203040" progId="Equation.DSMT4">
                  <p:embed/>
                </p:oleObj>
              </mc:Choice>
              <mc:Fallback>
                <p:oleObj name="Equation" r:id="rId14" imgW="393480" imgH="2030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282BA16E-C9B4-4004-9748-EE01EB9AFE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216531" y="1063310"/>
                        <a:ext cx="836613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C5A0A880-6968-4636-9E2E-3CA8D6660F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2758426"/>
              </p:ext>
            </p:extLst>
          </p:nvPr>
        </p:nvGraphicFramePr>
        <p:xfrm>
          <a:off x="6220042" y="1959112"/>
          <a:ext cx="140335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60240" imgH="431640" progId="Equation.DSMT4">
                  <p:embed/>
                </p:oleObj>
              </mc:Choice>
              <mc:Fallback>
                <p:oleObj name="Equation" r:id="rId16" imgW="660240" imgH="4316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C5A0A880-6968-4636-9E2E-3CA8D6660F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220042" y="1959112"/>
                        <a:ext cx="1403350" cy="917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DA17D1D9-567C-4B8D-B015-DEFDF4411A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7730510"/>
              </p:ext>
            </p:extLst>
          </p:nvPr>
        </p:nvGraphicFramePr>
        <p:xfrm>
          <a:off x="8185387" y="1994958"/>
          <a:ext cx="140335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660240" imgH="431640" progId="Equation.DSMT4">
                  <p:embed/>
                </p:oleObj>
              </mc:Choice>
              <mc:Fallback>
                <p:oleObj name="Equation" r:id="rId18" imgW="660240" imgH="4316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DA17D1D9-567C-4B8D-B015-DEFDF4411A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185387" y="1994958"/>
                        <a:ext cx="1403350" cy="917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26B12E75-3C52-4539-861A-FCA9511181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0938101"/>
              </p:ext>
            </p:extLst>
          </p:nvPr>
        </p:nvGraphicFramePr>
        <p:xfrm>
          <a:off x="6187646" y="3197145"/>
          <a:ext cx="1646238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774360" imgH="431640" progId="Equation.DSMT4">
                  <p:embed/>
                </p:oleObj>
              </mc:Choice>
              <mc:Fallback>
                <p:oleObj name="Equation" r:id="rId20" imgW="774360" imgH="43164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26B12E75-3C52-4539-861A-FCA9511181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187646" y="3197145"/>
                        <a:ext cx="1646238" cy="917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9321438D-C930-405E-A6E3-186CB27A85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9256217"/>
              </p:ext>
            </p:extLst>
          </p:nvPr>
        </p:nvGraphicFramePr>
        <p:xfrm>
          <a:off x="8164576" y="3184498"/>
          <a:ext cx="1592262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749160" imgH="431640" progId="Equation.DSMT4">
                  <p:embed/>
                </p:oleObj>
              </mc:Choice>
              <mc:Fallback>
                <p:oleObj name="Equation" r:id="rId22" imgW="749160" imgH="43164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9321438D-C930-405E-A6E3-186CB27A85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8164576" y="3184498"/>
                        <a:ext cx="1592262" cy="917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156EE00E-AD16-4C78-8C6B-A49E3B49D1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646498"/>
              </p:ext>
            </p:extLst>
          </p:nvPr>
        </p:nvGraphicFramePr>
        <p:xfrm>
          <a:off x="6219101" y="4346261"/>
          <a:ext cx="140335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660240" imgH="431640" progId="Equation.DSMT4">
                  <p:embed/>
                </p:oleObj>
              </mc:Choice>
              <mc:Fallback>
                <p:oleObj name="Equation" r:id="rId24" imgW="660240" imgH="43164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156EE00E-AD16-4C78-8C6B-A49E3B49D1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6219101" y="4346261"/>
                        <a:ext cx="1403350" cy="917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2F707F6E-9700-4B02-99A9-C775DBC627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0303650"/>
              </p:ext>
            </p:extLst>
          </p:nvPr>
        </p:nvGraphicFramePr>
        <p:xfrm>
          <a:off x="8171040" y="4309965"/>
          <a:ext cx="1376363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647640" imgH="431640" progId="Equation.DSMT4">
                  <p:embed/>
                </p:oleObj>
              </mc:Choice>
              <mc:Fallback>
                <p:oleObj name="Equation" r:id="rId26" imgW="647640" imgH="43164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2F707F6E-9700-4B02-99A9-C775DBC627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8171040" y="4309965"/>
                        <a:ext cx="1376363" cy="917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03C10E06-85E0-47C3-88D8-DABEABDC44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5488030"/>
              </p:ext>
            </p:extLst>
          </p:nvPr>
        </p:nvGraphicFramePr>
        <p:xfrm>
          <a:off x="6182393" y="5584511"/>
          <a:ext cx="151130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711000" imgH="431640" progId="Equation.DSMT4">
                  <p:embed/>
                </p:oleObj>
              </mc:Choice>
              <mc:Fallback>
                <p:oleObj name="Equation" r:id="rId28" imgW="711000" imgH="43164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03C10E06-85E0-47C3-88D8-DABEABDC44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6182393" y="5584511"/>
                        <a:ext cx="1511300" cy="917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0925E981-343E-4899-B585-D458B210A1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5151796"/>
              </p:ext>
            </p:extLst>
          </p:nvPr>
        </p:nvGraphicFramePr>
        <p:xfrm>
          <a:off x="8144326" y="5547998"/>
          <a:ext cx="151130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711000" imgH="431640" progId="Equation.DSMT4">
                  <p:embed/>
                </p:oleObj>
              </mc:Choice>
              <mc:Fallback>
                <p:oleObj name="Equation" r:id="rId30" imgW="711000" imgH="43164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0925E981-343E-4899-B585-D458B210A1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8144326" y="5547998"/>
                        <a:ext cx="1511300" cy="917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4461615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A7C116-CA31-4571-B4E4-9272DDB95115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789472" y="224176"/>
                <a:ext cx="8312191" cy="6902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CA" dirty="0"/>
                  <a:t>Ex: Given that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(25°)</m:t>
                        </m:r>
                      </m:sup>
                    </m:sSup>
                  </m:oMath>
                </a14:m>
                <a:r>
                  <a:rPr lang="en-CA" dirty="0"/>
                  <a:t>, then draw the following: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A7C116-CA31-4571-B4E4-9272DDB951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789472" y="224176"/>
                <a:ext cx="8312191" cy="690225"/>
              </a:xfrm>
              <a:blipFill>
                <a:blip r:embed="rId4"/>
                <a:stretch>
                  <a:fillRect l="-1174" t="-5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B67FF36-AAC3-4C20-8939-4D4C7E1A6B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420355"/>
              </p:ext>
            </p:extLst>
          </p:nvPr>
        </p:nvGraphicFramePr>
        <p:xfrm>
          <a:off x="1801218" y="722916"/>
          <a:ext cx="3873501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09400" imgH="228600" progId="Equation.DSMT4">
                  <p:embed/>
                </p:oleObj>
              </mc:Choice>
              <mc:Fallback>
                <p:oleObj name="Equation" r:id="rId5" imgW="1409400" imgH="2286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9B67FF36-AAC3-4C20-8939-4D4C7E1A6B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01218" y="722916"/>
                        <a:ext cx="3873501" cy="62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9D55A07F-03E4-41F6-97A4-56AE10605E8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82301" y="3125676"/>
                <a:ext cx="8312191" cy="690225"/>
              </a:xfrm>
              <a:prstGeom prst="rect">
                <a:avLst/>
              </a:prstGeom>
            </p:spPr>
            <p:txBody>
              <a:bodyPr vert="horz">
                <a:normAutofit fontScale="92500" lnSpcReduction="20000"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/>
                  <a:buChar char="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CA" dirty="0"/>
                  <a:t>Ex: Given that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CA" i="1" baseline="-25000">
                        <a:latin typeface="Cambria Math" panose="02040503050406030204" pitchFamily="18" charset="0"/>
                      </a:rPr>
                      <m:t>1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(∅)</m:t>
                        </m:r>
                      </m:sup>
                    </m:sSup>
                  </m:oMath>
                </a14:m>
                <a:r>
                  <a:rPr lang="en-CA" dirty="0"/>
                  <a:t>, </a:t>
                </a:r>
                <a14:m>
                  <m:oMath xmlns:m="http://schemas.openxmlformats.org/officeDocument/2006/math">
                    <m:r>
                      <a:rPr lang="en-CA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≤∅≤360°</m:t>
                    </m:r>
                  </m:oMath>
                </a14:m>
                <a:r>
                  <a:rPr lang="en-CA" dirty="0"/>
                  <a:t>, with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CA" i="1" baseline="-25000">
                        <a:latin typeface="Cambria Math" panose="02040503050406030204" pitchFamily="18" charset="0"/>
                      </a:rPr>
                      <m:t>1 </m:t>
                    </m:r>
                  </m:oMath>
                </a14:m>
                <a:r>
                  <a:rPr lang="en-CA" dirty="0"/>
                  <a:t>and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CA" i="1" baseline="-25000">
                        <a:latin typeface="Cambria Math" panose="02040503050406030204" pitchFamily="18" charset="0"/>
                      </a:rPr>
                      <m:t>3 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CA" dirty="0"/>
                  <a:t>45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CA" dirty="0"/>
                  <a:t> apart, what are the possible values of angle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CA" dirty="0"/>
                  <a:t>?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9D55A07F-03E4-41F6-97A4-56AE10605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301" y="3125676"/>
                <a:ext cx="8312191" cy="690225"/>
              </a:xfrm>
              <a:prstGeom prst="rect">
                <a:avLst/>
              </a:prstGeom>
              <a:blipFill>
                <a:blip r:embed="rId7"/>
                <a:stretch>
                  <a:fillRect l="-953" t="-14159" b="-10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969584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DE32D-BC30-93C7-00DD-B401CB844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549" y="274638"/>
            <a:ext cx="10313851" cy="552676"/>
          </a:xfrm>
        </p:spPr>
        <p:txBody>
          <a:bodyPr/>
          <a:lstStyle/>
          <a:p>
            <a:r>
              <a:rPr lang="en-US" dirty="0"/>
              <a:t>Practice: Vieta’s Formula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7A434-1114-D1EA-51C5-A521400E25D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52549" y="910364"/>
            <a:ext cx="11347268" cy="635726"/>
          </a:xfrm>
        </p:spPr>
        <p:txBody>
          <a:bodyPr/>
          <a:lstStyle/>
          <a:p>
            <a:r>
              <a:rPr lang="en-US" dirty="0"/>
              <a:t>Q: Given that 2 roots of cubic function is 5 and 2, what is the third root? 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226F335-970D-0C18-863C-9747B8EBCD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646652"/>
              </p:ext>
            </p:extLst>
          </p:nvPr>
        </p:nvGraphicFramePr>
        <p:xfrm>
          <a:off x="469841" y="2181329"/>
          <a:ext cx="3656751" cy="572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60160" imgH="228600" progId="Equation.DSMT4">
                  <p:embed/>
                </p:oleObj>
              </mc:Choice>
              <mc:Fallback>
                <p:oleObj name="Equation" r:id="rId4" imgW="1460160" imgH="2286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C226F335-970D-0C18-863C-9747B8EBCD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9841" y="2181329"/>
                        <a:ext cx="3656751" cy="5723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C6DDB17-0F1E-B6D3-555A-B4552F558562}"/>
              </a:ext>
            </a:extLst>
          </p:cNvPr>
          <p:cNvSpPr txBox="1">
            <a:spLocks/>
          </p:cNvSpPr>
          <p:nvPr/>
        </p:nvSpPr>
        <p:spPr>
          <a:xfrm>
            <a:off x="252549" y="1545603"/>
            <a:ext cx="6065522" cy="63572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Q: What are the values of “B” and “C”?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5802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AD61C-BE6B-B594-827B-8F406D01F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846" y="274638"/>
            <a:ext cx="10113554" cy="500425"/>
          </a:xfrm>
        </p:spPr>
        <p:txBody>
          <a:bodyPr>
            <a:normAutofit fontScale="90000"/>
          </a:bodyPr>
          <a:lstStyle/>
          <a:p>
            <a:r>
              <a:rPr lang="en-US" dirty="0"/>
              <a:t>Review: Polynomials and Roots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765F1-8434-F3ED-3D6D-C781881A36C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17713" y="842554"/>
            <a:ext cx="11408229" cy="1961606"/>
          </a:xfrm>
        </p:spPr>
        <p:txBody>
          <a:bodyPr/>
          <a:lstStyle/>
          <a:p>
            <a:r>
              <a:rPr lang="en-US" dirty="0"/>
              <a:t>When we have a polynomial in the form: y=(x+3)(x-2)(x+1), this a cubic function with 3 roots [3 x-intercepts at -3, 2, and -1]</a:t>
            </a:r>
          </a:p>
          <a:p>
            <a:r>
              <a:rPr lang="en-US" dirty="0"/>
              <a:t>When we have a cubic function with only 1 x-intercept, this is because the other two roots are complex roots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4D8A4EA-85DD-4958-601D-B604999AF9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460006"/>
              </p:ext>
            </p:extLst>
          </p:nvPr>
        </p:nvGraphicFramePr>
        <p:xfrm>
          <a:off x="452846" y="2871651"/>
          <a:ext cx="3250141" cy="532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49080" imgH="253800" progId="Equation.DSMT4">
                  <p:embed/>
                </p:oleObj>
              </mc:Choice>
              <mc:Fallback>
                <p:oleObj name="Equation" r:id="rId4" imgW="1549080" imgH="2538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24D8A4EA-85DD-4958-601D-B604999AF9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2846" y="2871651"/>
                        <a:ext cx="3250141" cy="5328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8EC9FEA-2558-7CCA-399B-F00C03E968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9786859"/>
              </p:ext>
            </p:extLst>
          </p:nvPr>
        </p:nvGraphicFramePr>
        <p:xfrm>
          <a:off x="6176102" y="2774564"/>
          <a:ext cx="3141663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98320" imgH="279360" progId="Equation.DSMT4">
                  <p:embed/>
                </p:oleObj>
              </mc:Choice>
              <mc:Fallback>
                <p:oleObj name="Equation" r:id="rId6" imgW="1498320" imgH="2793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08EC9FEA-2558-7CCA-399B-F00C03E968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76102" y="2774564"/>
                        <a:ext cx="3141663" cy="585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9851F1E7-0F70-77CF-0C08-72FFAA19D8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8274" y="3661637"/>
            <a:ext cx="2565429" cy="29217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45FB76-9F00-B878-6F34-B9D96650F9B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98419" y="3661636"/>
            <a:ext cx="2291602" cy="29217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4FB1BDA-6BE7-6ED9-F2CB-A765D5A8ED2A}"/>
              </a:ext>
            </a:extLst>
          </p:cNvPr>
          <p:cNvSpPr txBox="1"/>
          <p:nvPr/>
        </p:nvSpPr>
        <p:spPr>
          <a:xfrm>
            <a:off x="3107547" y="3817762"/>
            <a:ext cx="26647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FF0000"/>
                </a:solidFill>
              </a:rPr>
              <a:t>This cubic function has 3 X-intercepts and therefore 3 real roots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18510A-FFB8-EA3A-DAFE-45A3779A4E93}"/>
              </a:ext>
            </a:extLst>
          </p:cNvPr>
          <p:cNvSpPr txBox="1"/>
          <p:nvPr/>
        </p:nvSpPr>
        <p:spPr>
          <a:xfrm>
            <a:off x="7999176" y="3776841"/>
            <a:ext cx="340682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FF0000"/>
                </a:solidFill>
              </a:rPr>
              <a:t>This cubic function has 1 x-intercept.  Therefore, it has </a:t>
            </a:r>
            <a:br>
              <a:rPr lang="en-US" sz="2200" dirty="0">
                <a:solidFill>
                  <a:srgbClr val="FF0000"/>
                </a:solidFill>
              </a:rPr>
            </a:br>
            <a:r>
              <a:rPr lang="en-US" sz="2200" dirty="0">
                <a:solidFill>
                  <a:srgbClr val="FF0000"/>
                </a:solidFill>
              </a:rPr>
              <a:t>1 real root and 2 complex roots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670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06A03-E545-4B09-7321-18408C196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65632"/>
            <a:ext cx="10244183" cy="674596"/>
          </a:xfrm>
        </p:spPr>
        <p:txBody>
          <a:bodyPr/>
          <a:lstStyle/>
          <a:p>
            <a:r>
              <a:rPr lang="en-US" dirty="0"/>
              <a:t>Rules with Polynomials and Complex Roots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6BF095-347C-7F7A-9954-B6C609ED4900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09006" y="851263"/>
                <a:ext cx="10955382" cy="2577737"/>
              </a:xfrm>
            </p:spPr>
            <p:txBody>
              <a:bodyPr/>
              <a:lstStyle/>
              <a:p>
                <a:r>
                  <a:rPr lang="en-US" dirty="0"/>
                  <a:t>A polynomial of degree “n” will have “n” roots in total, some are real and some complex</a:t>
                </a:r>
              </a:p>
              <a:p>
                <a:r>
                  <a:rPr lang="en-US" dirty="0"/>
                  <a:t>If all the coefficients of a polynomial are “real” values, then any complex roots must come in “conjugate” pairs</a:t>
                </a:r>
              </a:p>
              <a:p>
                <a:pPr lvl="1"/>
                <a:r>
                  <a:rPr lang="en-US" dirty="0" err="1"/>
                  <a:t>Ie</a:t>
                </a:r>
                <a:r>
                  <a:rPr lang="en-US" dirty="0"/>
                  <a:t>: if “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𝑖𝑏</m:t>
                    </m:r>
                  </m:oMath>
                </a14:m>
                <a:r>
                  <a:rPr lang="en-US" dirty="0"/>
                  <a:t>” is a root, then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𝑖𝑏</m:t>
                    </m:r>
                  </m:oMath>
                </a14:m>
                <a:r>
                  <a:rPr lang="en-US" dirty="0"/>
                  <a:t> is also a root</a:t>
                </a:r>
              </a:p>
              <a:p>
                <a:pPr lvl="1"/>
                <a:r>
                  <a:rPr lang="en-US" dirty="0"/>
                  <a:t>If</a:t>
                </a:r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𝑟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l-GR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sup>
                    </m:sSup>
                  </m:oMath>
                </a14:m>
                <a:r>
                  <a:rPr lang="en-US" dirty="0"/>
                  <a:t> is a root,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𝑟𝑒</m:t>
                        </m:r>
                      </m:e>
                      <m:sup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l-G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sup>
                    </m:sSup>
                  </m:oMath>
                </a14:m>
                <a:r>
                  <a:rPr lang="en-US" dirty="0"/>
                  <a:t> is also a root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6BF095-347C-7F7A-9954-B6C609ED49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09006" y="851263"/>
                <a:ext cx="10955382" cy="2577737"/>
              </a:xfrm>
              <a:blipFill>
                <a:blip r:embed="rId4"/>
                <a:stretch>
                  <a:fillRect l="-223" t="-1891" b="-1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374572D-8344-8375-9451-A4C86B31E17F}"/>
              </a:ext>
            </a:extLst>
          </p:cNvPr>
          <p:cNvSpPr txBox="1">
            <a:spLocks/>
          </p:cNvSpPr>
          <p:nvPr/>
        </p:nvSpPr>
        <p:spPr>
          <a:xfrm>
            <a:off x="187234" y="3468198"/>
            <a:ext cx="10955382" cy="117347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All Vieta Formulas apply with complex roots</a:t>
            </a:r>
          </a:p>
          <a:p>
            <a:r>
              <a:rPr lang="en-US" dirty="0" err="1"/>
              <a:t>Ie</a:t>
            </a:r>
            <a:r>
              <a:rPr lang="en-US" dirty="0"/>
              <a:t>: Suppose you have a polynomial with real coefficients, 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9B1149A-F998-CA8D-94FB-3B8144916E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4918501"/>
              </p:ext>
            </p:extLst>
          </p:nvPr>
        </p:nvGraphicFramePr>
        <p:xfrm>
          <a:off x="237648" y="4407749"/>
          <a:ext cx="5189242" cy="546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71520" imgH="228600" progId="Equation.DSMT4">
                  <p:embed/>
                </p:oleObj>
              </mc:Choice>
              <mc:Fallback>
                <p:oleObj name="Equation" r:id="rId5" imgW="2171520" imgH="2286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39B1149A-F998-CA8D-94FB-3B8144916E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7648" y="4407749"/>
                        <a:ext cx="5189242" cy="5462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2D854DB-79CE-F971-5695-0413FE02B591}"/>
                  </a:ext>
                </a:extLst>
              </p:cNvPr>
              <p:cNvSpPr txBox="1"/>
              <p:nvPr/>
            </p:nvSpPr>
            <p:spPr>
              <a:xfrm>
                <a:off x="304799" y="4953985"/>
                <a:ext cx="457635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>
                    <a:solidFill>
                      <a:srgbClr val="FF0000"/>
                    </a:solidFill>
                  </a:rPr>
                  <a:t>Suppose you have 1 real root “r” and 4 complex roots: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2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&amp; </m:t>
                    </m:r>
                    <m:acc>
                      <m:accPr>
                        <m:chr m:val="̅"/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2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2D854DB-79CE-F971-5695-0413FE02B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9" y="4953985"/>
                <a:ext cx="4576355" cy="769441"/>
              </a:xfrm>
              <a:prstGeom prst="rect">
                <a:avLst/>
              </a:prstGeom>
              <a:blipFill>
                <a:blip r:embed="rId7"/>
                <a:stretch>
                  <a:fillRect l="-1731" t="-5556" r="-6658" b="-15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D2720DC-A483-D6B0-64E9-0ECA0AA33F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925116"/>
              </p:ext>
            </p:extLst>
          </p:nvPr>
        </p:nvGraphicFramePr>
        <p:xfrm>
          <a:off x="6096000" y="4588066"/>
          <a:ext cx="4035425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88760" imgH="304560" progId="Equation.DSMT4">
                  <p:embed/>
                </p:oleObj>
              </mc:Choice>
              <mc:Fallback>
                <p:oleObj name="Equation" r:id="rId8" imgW="1688760" imgH="3045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5D2720DC-A483-D6B0-64E9-0ECA0AA33F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096000" y="4588066"/>
                        <a:ext cx="4035425" cy="731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305DF827-4AC7-206F-4050-7667757787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7696286"/>
              </p:ext>
            </p:extLst>
          </p:nvPr>
        </p:nvGraphicFramePr>
        <p:xfrm>
          <a:off x="3959861" y="6200785"/>
          <a:ext cx="7379607" cy="554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076640" imgH="304560" progId="Equation.DSMT4">
                  <p:embed/>
                </p:oleObj>
              </mc:Choice>
              <mc:Fallback>
                <p:oleObj name="Equation" r:id="rId10" imgW="4076640" imgH="30456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305DF827-4AC7-206F-4050-7667757787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959861" y="6200785"/>
                        <a:ext cx="7379607" cy="5545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A85D66E9-2D10-8CA3-29F0-E8D1FC68FE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5409312"/>
              </p:ext>
            </p:extLst>
          </p:nvPr>
        </p:nvGraphicFramePr>
        <p:xfrm>
          <a:off x="6096000" y="5319904"/>
          <a:ext cx="3913187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38000" imgH="304560" progId="Equation.DSMT4">
                  <p:embed/>
                </p:oleObj>
              </mc:Choice>
              <mc:Fallback>
                <p:oleObj name="Equation" r:id="rId12" imgW="1638000" imgH="30456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A85D66E9-2D10-8CA3-29F0-E8D1FC68FE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096000" y="5319904"/>
                        <a:ext cx="3913187" cy="731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969368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E1814-5D48-B462-FC06-2D983842BD2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30926" y="344424"/>
            <a:ext cx="10235474" cy="87477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Ex: Given the polynomial, which of the following are the roots? 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89ED8EE-0706-05A8-995D-4FB809AD9A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3032554"/>
              </p:ext>
            </p:extLst>
          </p:nvPr>
        </p:nvGraphicFramePr>
        <p:xfrm>
          <a:off x="485866" y="699089"/>
          <a:ext cx="4615362" cy="755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6800" imgH="228600" progId="Equation.DSMT4">
                  <p:embed/>
                </p:oleObj>
              </mc:Choice>
              <mc:Fallback>
                <p:oleObj name="Equation" r:id="rId4" imgW="1396800" imgH="2286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F89ED8EE-0706-05A8-995D-4FB809AD9A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5866" y="699089"/>
                        <a:ext cx="4615362" cy="7552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91985ED-D227-2A1C-EB6E-A686746CA4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544283"/>
              </p:ext>
            </p:extLst>
          </p:nvPr>
        </p:nvGraphicFramePr>
        <p:xfrm>
          <a:off x="404135" y="1706971"/>
          <a:ext cx="3148962" cy="524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18960" imgH="203040" progId="Equation.DSMT4">
                  <p:embed/>
                </p:oleObj>
              </mc:Choice>
              <mc:Fallback>
                <p:oleObj name="Equation" r:id="rId6" imgW="1218960" imgH="2030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F91985ED-D227-2A1C-EB6E-A686746CA4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4135" y="1706971"/>
                        <a:ext cx="3148962" cy="5248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D2DC569-2B67-5BCE-D1DD-32C307DDF3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1064729"/>
              </p:ext>
            </p:extLst>
          </p:nvPr>
        </p:nvGraphicFramePr>
        <p:xfrm>
          <a:off x="404135" y="2607900"/>
          <a:ext cx="3248025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57120" imgH="203040" progId="Equation.DSMT4">
                  <p:embed/>
                </p:oleObj>
              </mc:Choice>
              <mc:Fallback>
                <p:oleObj name="Equation" r:id="rId8" imgW="1257120" imgH="2030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2D2DC569-2B67-5BCE-D1DD-32C307DDF3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4135" y="2607900"/>
                        <a:ext cx="3248025" cy="525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2C1631C-7E01-AFD0-7B46-2E908ACAF5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5510613"/>
              </p:ext>
            </p:extLst>
          </p:nvPr>
        </p:nvGraphicFramePr>
        <p:xfrm>
          <a:off x="274638" y="3378200"/>
          <a:ext cx="4786312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854000" imgH="241200" progId="Equation.DSMT4">
                  <p:embed/>
                </p:oleObj>
              </mc:Choice>
              <mc:Fallback>
                <p:oleObj name="Equation" r:id="rId10" imgW="1854000" imgH="2412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62C1631C-7E01-AFD0-7B46-2E908ACAF5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74638" y="3378200"/>
                        <a:ext cx="4786312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75BD163D-8DEA-83A8-D3B9-DE3CAF6FB8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9304741"/>
              </p:ext>
            </p:extLst>
          </p:nvPr>
        </p:nvGraphicFramePr>
        <p:xfrm>
          <a:off x="211138" y="4262438"/>
          <a:ext cx="491807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904760" imgH="241200" progId="Equation.DSMT4">
                  <p:embed/>
                </p:oleObj>
              </mc:Choice>
              <mc:Fallback>
                <p:oleObj name="Equation" r:id="rId12" imgW="1904760" imgH="2412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75BD163D-8DEA-83A8-D3B9-DE3CAF6FB8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1138" y="4262438"/>
                        <a:ext cx="4918075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BE06F22C-0D88-9664-573A-9FFAD0C2E9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203952"/>
              </p:ext>
            </p:extLst>
          </p:nvPr>
        </p:nvGraphicFramePr>
        <p:xfrm>
          <a:off x="309563" y="5172075"/>
          <a:ext cx="4230687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38000" imgH="241200" progId="Equation.DSMT4">
                  <p:embed/>
                </p:oleObj>
              </mc:Choice>
              <mc:Fallback>
                <p:oleObj name="Equation" r:id="rId14" imgW="1638000" imgH="2412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BE06F22C-0D88-9664-573A-9FFAD0C2E9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09563" y="5172075"/>
                        <a:ext cx="4230687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B5D174FC-778F-C94B-DB3B-754A27D647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6363343"/>
              </p:ext>
            </p:extLst>
          </p:nvPr>
        </p:nvGraphicFramePr>
        <p:xfrm>
          <a:off x="292324" y="5991225"/>
          <a:ext cx="3541712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71600" imgH="203040" progId="Equation.DSMT4">
                  <p:embed/>
                </p:oleObj>
              </mc:Choice>
              <mc:Fallback>
                <p:oleObj name="Equation" r:id="rId16" imgW="1371600" imgH="2030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B5D174FC-778F-C94B-DB3B-754A27D647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92324" y="5991225"/>
                        <a:ext cx="3541712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540701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94B25-1F91-EC80-0E24-D95BC6310DA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17715" y="93617"/>
            <a:ext cx="11286308" cy="95141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Ex: Given the graph of the quintic function with all real coefficients, how many real and non real roots are there?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707F32-939A-446E-9E6E-EC74D99D21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6536" y="1421743"/>
            <a:ext cx="4353533" cy="4867954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30F42E5-4C78-EA2B-BE5B-728547D1ED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4207209"/>
              </p:ext>
            </p:extLst>
          </p:nvPr>
        </p:nvGraphicFramePr>
        <p:xfrm>
          <a:off x="280126" y="1523683"/>
          <a:ext cx="5278438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044440" imgH="203040" progId="Equation.DSMT4">
                  <p:embed/>
                </p:oleObj>
              </mc:Choice>
              <mc:Fallback>
                <p:oleObj name="Equation" r:id="rId5" imgW="2044440" imgH="2030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30F42E5-4C78-EA2B-BE5B-728547D1ED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0126" y="1523683"/>
                        <a:ext cx="5278438" cy="525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BC7E367-41DF-CAA1-3FF2-EE536B941C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8030062"/>
              </p:ext>
            </p:extLst>
          </p:nvPr>
        </p:nvGraphicFramePr>
        <p:xfrm>
          <a:off x="299632" y="2460625"/>
          <a:ext cx="5441950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108160" imgH="203040" progId="Equation.DSMT4">
                  <p:embed/>
                </p:oleObj>
              </mc:Choice>
              <mc:Fallback>
                <p:oleObj name="Equation" r:id="rId7" imgW="2108160" imgH="2030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BC7E367-41DF-CAA1-3FF2-EE536B941C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9632" y="2460625"/>
                        <a:ext cx="5441950" cy="525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EDDBB2F3-3DF1-F2C6-0D0D-6B183648AA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9848141"/>
              </p:ext>
            </p:extLst>
          </p:nvPr>
        </p:nvGraphicFramePr>
        <p:xfrm>
          <a:off x="299632" y="3330257"/>
          <a:ext cx="5441950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108160" imgH="203040" progId="Equation.DSMT4">
                  <p:embed/>
                </p:oleObj>
              </mc:Choice>
              <mc:Fallback>
                <p:oleObj name="Equation" r:id="rId9" imgW="2108160" imgH="2030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EDDBB2F3-3DF1-F2C6-0D0D-6B183648AA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99632" y="3330257"/>
                        <a:ext cx="5441950" cy="525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4AA26387-B6B8-2FCB-EE8E-7E39B5812F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280224"/>
              </p:ext>
            </p:extLst>
          </p:nvPr>
        </p:nvGraphicFramePr>
        <p:xfrm>
          <a:off x="247650" y="4291013"/>
          <a:ext cx="5376863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082600" imgH="203040" progId="Equation.DSMT4">
                  <p:embed/>
                </p:oleObj>
              </mc:Choice>
              <mc:Fallback>
                <p:oleObj name="Equation" r:id="rId11" imgW="2082600" imgH="2030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4AA26387-B6B8-2FCB-EE8E-7E39B5812F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47650" y="4291013"/>
                        <a:ext cx="5376863" cy="525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BB33A95-BD87-0CFE-DF3C-ABC4C022FE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3439742"/>
              </p:ext>
            </p:extLst>
          </p:nvPr>
        </p:nvGraphicFramePr>
        <p:xfrm>
          <a:off x="299632" y="5302476"/>
          <a:ext cx="2425700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939600" imgH="203040" progId="Equation.DSMT4">
                  <p:embed/>
                </p:oleObj>
              </mc:Choice>
              <mc:Fallback>
                <p:oleObj name="Equation" r:id="rId13" imgW="939600" imgH="2030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DBB33A95-BD87-0CFE-DF3C-ABC4C022FE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99632" y="5302476"/>
                        <a:ext cx="2425700" cy="525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1B2BDDC7-A0F7-66A9-D092-704BDF7DF3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1008762"/>
              </p:ext>
            </p:extLst>
          </p:nvPr>
        </p:nvGraphicFramePr>
        <p:xfrm>
          <a:off x="295183" y="6021388"/>
          <a:ext cx="3540125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371600" imgH="203040" progId="Equation.DSMT4">
                  <p:embed/>
                </p:oleObj>
              </mc:Choice>
              <mc:Fallback>
                <p:oleObj name="Equation" r:id="rId15" imgW="1371600" imgH="2030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1B2BDDC7-A0F7-66A9-D092-704BDF7DF3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95183" y="6021388"/>
                        <a:ext cx="3540125" cy="525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148842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7F82DE2A-66A6-40CC-8E8E-AAD3A678F69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9303" y="242025"/>
                <a:ext cx="10816046" cy="1488302"/>
              </a:xfrm>
              <a:prstGeom prst="rect">
                <a:avLst/>
              </a:prstGeom>
            </p:spPr>
            <p:txBody>
              <a:bodyPr vert="horz">
                <a:normAutofit fontScale="92500"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/>
                  <a:buChar char="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CA" sz="2100" dirty="0"/>
                  <a:t>Ex: Given the function </a:t>
                </a:r>
                <a14:m>
                  <m:oMath xmlns:m="http://schemas.openxmlformats.org/officeDocument/2006/math">
                    <m:r>
                      <a:rPr lang="en-CA" sz="21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sz="21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sz="2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CA" sz="2100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CA" sz="21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100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CA" sz="2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CA" sz="21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CA" sz="21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100" i="1">
                        <a:latin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en-CA" sz="2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CA" sz="21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CA" sz="21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100" i="1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CA" sz="2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CA" sz="21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sz="21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100" i="1">
                        <a:latin typeface="Cambria Math" panose="02040503050406030204" pitchFamily="18" charset="0"/>
                      </a:rPr>
                      <m:t>𝐷𝑥</m:t>
                    </m:r>
                    <m:r>
                      <a:rPr lang="en-CA" sz="21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1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CA" sz="2100" dirty="0"/>
                  <a:t>, where all the coefficients are real values, </a:t>
                </a:r>
              </a:p>
              <a:p>
                <a:pPr marL="0" indent="0">
                  <a:buNone/>
                </a:pPr>
                <a:r>
                  <a:rPr lang="en-CA" sz="2100" dirty="0"/>
                  <a:t>a) What is the maximum number of complex and real roots can the function have in total?</a:t>
                </a:r>
                <a:br>
                  <a:rPr lang="en-CA" sz="2100" dirty="0"/>
                </a:br>
                <a:endParaRPr lang="en-CA" sz="2100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7F82DE2A-66A6-40CC-8E8E-AAD3A678F6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303" y="242025"/>
                <a:ext cx="10816046" cy="1488302"/>
              </a:xfrm>
              <a:prstGeom prst="rect">
                <a:avLst/>
              </a:prstGeom>
              <a:blipFill>
                <a:blip r:embed="rId4"/>
                <a:stretch>
                  <a:fillRect l="-507" t="-2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520666F-6A62-4CF7-9D2B-15BA62CA5D3B}"/>
              </a:ext>
            </a:extLst>
          </p:cNvPr>
          <p:cNvSpPr txBox="1"/>
          <p:nvPr/>
        </p:nvSpPr>
        <p:spPr>
          <a:xfrm>
            <a:off x="1749083" y="1438083"/>
            <a:ext cx="8892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According to the Fundamental theorem of Algebra, a polynomial of degree 5 will have exactly 5 roots.  These roots can be either real or non-real [complex]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0623AAB-B8D1-4374-B551-51FEBB188C0A}"/>
              </a:ext>
            </a:extLst>
          </p:cNvPr>
          <p:cNvSpPr txBox="1">
            <a:spLocks/>
          </p:cNvSpPr>
          <p:nvPr/>
        </p:nvSpPr>
        <p:spPr>
          <a:xfrm>
            <a:off x="470263" y="2258471"/>
            <a:ext cx="11033759" cy="80329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100" dirty="0"/>
              <a:t>b) What are the possible number of  combinations of real and complex roots the function can have?</a:t>
            </a:r>
          </a:p>
          <a:p>
            <a:pPr marL="0" indent="0">
              <a:buNone/>
            </a:pPr>
            <a:endParaRPr lang="en-CA" sz="21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409DDD-ADD2-42CD-87D6-296E4F740711}"/>
              </a:ext>
            </a:extLst>
          </p:cNvPr>
          <p:cNvSpPr txBox="1"/>
          <p:nvPr/>
        </p:nvSpPr>
        <p:spPr>
          <a:xfrm>
            <a:off x="1659610" y="3012227"/>
            <a:ext cx="82999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Since all the coefficients are real, then the complex roots must come in pairs as conjugates.  This way, the imaginary components of each roots will cancel out when expanding.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74A075-79AC-4BB5-98B8-54CF65712D7C}"/>
              </a:ext>
            </a:extLst>
          </p:cNvPr>
          <p:cNvSpPr txBox="1"/>
          <p:nvPr/>
        </p:nvSpPr>
        <p:spPr>
          <a:xfrm>
            <a:off x="1640928" y="3837154"/>
            <a:ext cx="395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So the number of combinations are: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377C21-1A6F-43DE-B9D0-8515B9D214B1}"/>
              </a:ext>
            </a:extLst>
          </p:cNvPr>
          <p:cNvSpPr txBox="1"/>
          <p:nvPr/>
        </p:nvSpPr>
        <p:spPr>
          <a:xfrm>
            <a:off x="1592750" y="4225528"/>
            <a:ext cx="1512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5 real roots,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CD25FD-33B3-483A-B598-A2EE643CD60D}"/>
              </a:ext>
            </a:extLst>
          </p:cNvPr>
          <p:cNvSpPr txBox="1"/>
          <p:nvPr/>
        </p:nvSpPr>
        <p:spPr>
          <a:xfrm>
            <a:off x="3160995" y="4242242"/>
            <a:ext cx="3601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3 real roots and 2 complex roots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65919C-93CC-4E52-8BC1-064B913DC7A2}"/>
              </a:ext>
            </a:extLst>
          </p:cNvPr>
          <p:cNvSpPr txBox="1"/>
          <p:nvPr/>
        </p:nvSpPr>
        <p:spPr>
          <a:xfrm>
            <a:off x="6788115" y="4241258"/>
            <a:ext cx="3601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1 real roots and 4 complex roots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8B2290B-4449-44F2-A1FE-C197A6822EDA}"/>
              </a:ext>
            </a:extLst>
          </p:cNvPr>
          <p:cNvSpPr txBox="1">
            <a:spLocks/>
          </p:cNvSpPr>
          <p:nvPr/>
        </p:nvSpPr>
        <p:spPr>
          <a:xfrm>
            <a:off x="470263" y="4565117"/>
            <a:ext cx="11321143" cy="83279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100" dirty="0"/>
              <a:t>c)  Suppose that the coefficients are not all real values, then how many combinations of real and complex roots are possible?</a:t>
            </a:r>
          </a:p>
          <a:p>
            <a:pPr marL="0" indent="0">
              <a:buNone/>
            </a:pPr>
            <a:endParaRPr lang="en-CA" sz="21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C8861A-B665-42EE-8D24-56C71D363110}"/>
              </a:ext>
            </a:extLst>
          </p:cNvPr>
          <p:cNvSpPr txBox="1"/>
          <p:nvPr/>
        </p:nvSpPr>
        <p:spPr>
          <a:xfrm>
            <a:off x="1640928" y="5300194"/>
            <a:ext cx="8299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If the coefficients are not all real values, then the complex roots do not need to come in pairs as conjugates: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666AA8-B381-4568-9D13-C7EF84B3EE57}"/>
              </a:ext>
            </a:extLst>
          </p:cNvPr>
          <p:cNvSpPr txBox="1"/>
          <p:nvPr/>
        </p:nvSpPr>
        <p:spPr>
          <a:xfrm>
            <a:off x="1633062" y="5958954"/>
            <a:ext cx="2893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5 real  and 0 complex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C727A7-A40E-460F-8ED8-2CF25FAEA52C}"/>
              </a:ext>
            </a:extLst>
          </p:cNvPr>
          <p:cNvSpPr txBox="1"/>
          <p:nvPr/>
        </p:nvSpPr>
        <p:spPr>
          <a:xfrm>
            <a:off x="1602582" y="6311931"/>
            <a:ext cx="2499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4 real  and 1 complex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9DDC33-9BF7-4849-8DB3-C334195935C7}"/>
              </a:ext>
            </a:extLst>
          </p:cNvPr>
          <p:cNvSpPr txBox="1"/>
          <p:nvPr/>
        </p:nvSpPr>
        <p:spPr>
          <a:xfrm>
            <a:off x="4192399" y="5981568"/>
            <a:ext cx="2893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3 real  and 2 complex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1F9242-AC7D-4999-B062-BC76EE084D23}"/>
              </a:ext>
            </a:extLst>
          </p:cNvPr>
          <p:cNvSpPr txBox="1"/>
          <p:nvPr/>
        </p:nvSpPr>
        <p:spPr>
          <a:xfrm>
            <a:off x="4161919" y="6334545"/>
            <a:ext cx="2499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2 real  and 3 complex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DCD7F0-CB74-4A89-AD48-BEECFE2EED32}"/>
              </a:ext>
            </a:extLst>
          </p:cNvPr>
          <p:cNvSpPr txBox="1"/>
          <p:nvPr/>
        </p:nvSpPr>
        <p:spPr>
          <a:xfrm>
            <a:off x="6846125" y="6004182"/>
            <a:ext cx="2893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1 real  and 4 complex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3BAF45-C033-41A7-B0F5-58A954615618}"/>
              </a:ext>
            </a:extLst>
          </p:cNvPr>
          <p:cNvSpPr txBox="1"/>
          <p:nvPr/>
        </p:nvSpPr>
        <p:spPr>
          <a:xfrm>
            <a:off x="6815645" y="6357159"/>
            <a:ext cx="2499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0 real  and 5 complex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980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3F0FB-7C2B-B030-DD22-A90F2C652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31" y="104503"/>
            <a:ext cx="11138263" cy="844731"/>
          </a:xfrm>
        </p:spPr>
        <p:txBody>
          <a:bodyPr>
            <a:normAutofit/>
          </a:bodyPr>
          <a:lstStyle/>
          <a:p>
            <a:r>
              <a:rPr lang="en-US" sz="2400" dirty="0"/>
              <a:t>Practice: Indicate the number of real and Imaginary Roots for the following Polynomials.  Solve for all the roots: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532D9C6-3B87-88DF-89F3-A9A5E9A768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7901487"/>
              </p:ext>
            </p:extLst>
          </p:nvPr>
        </p:nvGraphicFramePr>
        <p:xfrm>
          <a:off x="301625" y="1201738"/>
          <a:ext cx="2951163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47560" imgH="279360" progId="Equation.DSMT4">
                  <p:embed/>
                </p:oleObj>
              </mc:Choice>
              <mc:Fallback>
                <p:oleObj name="Equation" r:id="rId4" imgW="1447560" imgH="2793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532D9C6-3B87-88DF-89F3-A9A5E9A768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1625" y="1201738"/>
                        <a:ext cx="2951163" cy="569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47A0DC3-4993-44FC-63E3-4C818F6327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534653"/>
              </p:ext>
            </p:extLst>
          </p:nvPr>
        </p:nvGraphicFramePr>
        <p:xfrm>
          <a:off x="235131" y="4705165"/>
          <a:ext cx="4283075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95200" imgH="279360" progId="Equation.DSMT4">
                  <p:embed/>
                </p:oleObj>
              </mc:Choice>
              <mc:Fallback>
                <p:oleObj name="Equation" r:id="rId6" imgW="2095200" imgH="2793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F47A0DC3-4993-44FC-63E3-4C818F6327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5131" y="4705165"/>
                        <a:ext cx="4283075" cy="569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68F081B-8EC3-6758-DBBF-E21564FFDA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5529556"/>
              </p:ext>
            </p:extLst>
          </p:nvPr>
        </p:nvGraphicFramePr>
        <p:xfrm>
          <a:off x="5297895" y="1201738"/>
          <a:ext cx="4124325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19240" imgH="279360" progId="Equation.DSMT4">
                  <p:embed/>
                </p:oleObj>
              </mc:Choice>
              <mc:Fallback>
                <p:oleObj name="Equation" r:id="rId8" imgW="2019240" imgH="2793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68F081B-8EC3-6758-DBBF-E21564FFDA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97895" y="1201738"/>
                        <a:ext cx="4124325" cy="569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3890512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ce696e9412443ecc57c32ed4796326ae4778a"/>
  <p:tag name="GENSWF_OUTPUT_FILE_NAME" val="m9hch3.4"/>
  <p:tag name="ISPRING_ULTRA_SCORM_COURSE_ID" val="9646B377-491A-436E-9794-66CEA0B49653"/>
  <p:tag name="ISPRING_SCORM_RATE_SLIDES" val="1"/>
  <p:tag name="ISPRING_SCORM_PASSING_SCORE" val="100.0000000000"/>
  <p:tag name="ISPRING_PLAYERS_CUSTOMIZATION" val="UEsDBBQAAgAIAA1FU0cqDcM2UQQAAAsQAAAdAAAAdW5pdmVyc2FsL2NvbW1vbl9tZXNzYWdlcy5sbmetV/9u2zYQ/r9A34EQUGADNrcd0KIYEgeyxNhEZMmV6DjZMAiMxNhEKDHTD7fZX32aPtieZEdKbuykg6SkgG1YtO+74913H49HJ58ziba8KIXKj623ozcW4nmiUpGvj60lPf31g4XKiuUpkyrnx1auLHQyfvniSLJ8XbM1h+8vXyB0lPGyhMdyrJ/un5FIj63FJHaC+cL2L2MvmAbxhEytsaOyW5bfIU+t1U+/vf/w+e279z8fvW7t+sBEc9vzDoGQQXr3pgeQT8PAiwENe7GPL6g11p/D7IIl9YiPrXH7ZZj1IsTn1lh/dtotwxD7NI484uKYRLEfUJMLD1PsWuNLVaMN23JUKbQV/BOqNhzqWImCo1KK1PyQKFjIa97lzA3mNvHjEEc0JA4lgW+NI1UUd78YWFZXG1WAuxKlomRXkqfGJzDG/H5b8BJcswoYheBVbQT8U2VM5KNO16G9Iv40pkHgRTH23d2KNcZ5ityCaTcDUUI7wiEAFKzkxRNsY8MyY45sKYchzMh05sGb6hBmYr2R8K6GxrHAUIMFz7usgCM4BHZF0SoIXZ00cIUYumVl+UkV6QE/9gvVBUx8JwAKOnQPnGqMHTDUWIBuFAVPqi6wOY4ie4rjSXABRIa+C4ZYBGfQbmdDLC5xBC2Coy4b3z4nU1sTXrfYjv+7/kqYprO8QyxJwE6nbytUXcKKTil0gem0cpiXCH9cQtWI7X2nixtASKyp11psOYRQpN3sAU1xsKv583FJ/ohPbeJhNwZCucEqpkbstDMG8pCrCjEpld4A+GXpluUJR1c8YTUQ/g7+lorU/E0X20Tydy3+QaxqpeVVq0q+iy9ejZ4XGqEeqOmKFXmPPn8AdaCJjzeb1SXstKp4dlt17WIvE6MfEsVz96W77n831acuz9zRA/9DtxM1wjQh0O0TofpbYDiKtPjC6SH7WxH/FBwtGn0DAST59QCfftAC+Ao9FeMcMn8QwjlUZID9Ck8iQnWO+VUpqs4z2xSqqff3OZLAkCR5xe95csWvFfS/5GzbHN0g4YY4oyc4G0SIvcniQKdbFB8CWjfjA4QkRQb7T3tgLud4l8FGXg8ysVK1TI2cSXFjJBZqU2f88cxyXajMrEpW7nqpUfiT50TRbC5snC4GnL0RtkNnFju272A97uoelj2NgMs6Jo9GsWdPtDmQOmNVsoFz5VrVedoTqJlYXXxqA1ib0oizItn8++VrT4wHkTSrqF39fRAIdKjWJfwN7E9fVbz8qwuE2pNDO/PQx6qd8Hd2PQd+SoAOP2SSZs2hlakMlkbdfoFtbdFsSm1nNgdCRoZ/qi6S7jFlH2Fuh2cgSmYWtcZzVtyAolGl5CAUk2pNwGqY9/tLVl1JkfMhts87E/SGKVnEtuuaGyc0nxTJTXOWpjBXJ+3VU8LVsy+YM7N9ELwHeDwV1UBAc8bs5AUavXm+b/Pt4yPn21Npru1Hr/du8f8BUEsDBBQAAgAIAA1FU0cl32KDvQQAAMsWAAAnAAAAdW5pdmVyc2FsL2ZsYXNoX3B1Ymxpc2hpbmdfc2V0dGluZ3MueG1szVjdbho5FL7nKaxZ9bIhSZNsGgERIYOCyl9hsm20WiEzYxhvPPbU9kDp1T5NH2yfZI9xIBAI8WxFFOWC4DnnOz/2+fwxpcvvCUMTIhUVvOwdHRx6iPBQRJSPy95tUH9/7iGlMY8wE5yUPS48dFkplNJsyKiK+0RrMFUIYLi6SHXZi7VOL4rF6XR6QFUqzVPBMg346iAUSTGVRBGuiSymDM/gQ89SorxKoYBQyS61RJQxgmgEKXBqssOszrCKvaI1G+LwfixFxqOaYEIiOR6Wvd/Oq+ZvYWOhrmlCuClOVWDRLOsLHEXU5INZn/4gKCZ0HEPiR4cnHprSSMdl78PhscEB++ImzhzdVoENTk1AOVw/BEiIxhHW2H61ESUZEQl9JaqiZUYAdG1txVKT73q5YJeiGccJDQN4gkyvyt51MOj5db/nt2v+4LbXtKk6ewSNoOk7+fSbjWt/0O4Efn9wE7SauZ0C/2uQwylvZs7w3Z7f99uB3xtcNTo5PdyTevTxW9VGM6fPF/+q3wjyRmpXW3ldujedtptPrdPqVtt3uVK7uev6vWaj/WkQdDrNoNF99Jqf+5UTXiquD0sJhkpkcm0kFmzRjYUWTyZDEQ1sxbAck0DUKczwCDNFPPR3SsafM8yonpm5BlK7JyStqpSEumdmtuyZOfQe4SwgpAbBVhjhdMkIH0/Wqi/a8CuVbU+0BJSXYj5rivGrZ396tsz++Ox8d/rb0ixhrXEYA/HpBW+triysRoKvUZb5joaCRcuCSDIkURsnZIXP+/eU18HyyEMjOEQMSq1KipmHqIbSw6WzyoZKUz2/Qeqrlgiw4KYiqNXfaEUYYwn1qdX1h64bzg4rf7aFJuov2wi79JypzyN0LfEUbjIX8y7hLmY3sEnMbBSRTklIrHJYoipjLsa9xcC5GLewvCcSBUIwJ/vuYiRQg4+EU+4Jpk55fyFDRTVxMb2iTqE7mWaUOyHOj45TliJjEZqJDDF6T5AWCDqSJfBfTNCqgkAjKZL5KqgcjRSjcKwnlExJdOkS6A5CJBl4mjFmRNsI3zL6Aw3JSEjAJXgCBxjWqbL4B7mAU6zUIyhe5PjO3sON9rX/9Z0pEEcTDJomHziwCklSvQ98DLVzASEYE9DNFQjoTIgzGBWzPxGN5mYuZTrHjvFkvulmI+egsN0U8rGY8CAE/qM8I66AIeZIcDZDOISRVeYITajIFKzYw2Kh1f9K0LoiyuepjoGmIZiM3Ejn8Oj4w8np2e/nHy8Oiv/+8/P9TqcH3dBl2ESzwqG2U6E6ez5Rwy/4PaM63byeaM8XnJ5VoM5+edPcoUadPbcIP2ffp8rU2XFDn77guUOlvuC5Q6tu+NaFTAxRRRsnYftPnQeVtalESkWjkLYLprmue4t6qe9Xe7UbBHt02wz6F27XJIKGhTGQysj8VHe6hW8D2A7fCd503UmG9Pw/nABhA52Y0y1su+NU8CdHmWZkQ3dFMjilAHf+2AoMuPUZTUAyRa9G579Crs+N1D55eW989SrM8Us/tSzt7Ik5CJZhDIdobwfvzTPzPtv7ljpmvy1f7qy9zVm+IVl/ZWqeJJTTBPpoBOjyPWvl9OSwVNz+qFAAtPUX0JXCf1BLAwQUAAIACAANRVNHSEisH7ECAABRCgAAIQAAAHVuaXZlcnNhbC9mbGFzaF9za2luX3NldHRpbmdzLnhtbJVW227bMAx931cE2XvcXdMBaoA0zYAC3VqsRd9lm7GFyJIhyeny99O1lhM79kIUiMhzSIoXpUjuCVt9mM1QxikXz6AUYYU0mqCbkfxmnjZKcbbIOFPA1IJxUWE6X338aT8oscgxFj+AmMrZ4QzaMEv7mULxMb4tjQwRMl7VmB0feMEXKc72heANy0dTK481CErYXiOvfiw328EAlEh1r6Dq5LS9NjKNUguQEkxK37dGRlkUp0BDpCv7mchpQ12+/QntQCRRlrb+ZGSIVuMCukW+XhsZxjPtvduVpZHLBAV/lYZ++WxkEErxEUTX+d1XI4MMXjf1/8xILXhhCtrlXG7iO4dynOv1M1ldGRklmAuZQKNd8OWxd72LQP5rvPfIrKvg9MnU9eRBME1PKayUaAAl4eRssuRvj43S+wGrHaZSA2JVC3rSST/hRgY3XV2L+wNvhOWxL69pIa+cNhVsXMKRu66+xW82t/atiJ2+66IMBRy8MkqxVbbI37quZ8hI2SKfKcnhkdHjGfzU4jihx7fYd/Ny+bUVGNbH3FvDKVhNpAezuTIK7RUBU/EcVtKk80IqMG1DidW5lJKznBDDB1JgRTj7ZXDp0V5GouTE4Eetf7CQIopC37zZHPUrHffLnsfH0f0otHdz55nSb/jNHCuFs7LSP0pyPvM8vSTazTzpZ5hXUsNB3LMdn8ipsNiDeOGcTo3CuIKpWO4WawCNkqgAKOmvMPI++krPmioFsdUdIxBGpqtzuJIUJdV/6pXAG+TB6Bs2YHVUVWp/DBP6Do80fgAAi6wME+sOzlI1VBEKBwh7HynslYfuhqSe0KFhW6sH2Kl43LzmZB6jFWrH0b8S7ZzEfrqGHsKrTquf4SzjI69wKu3FOks/9iaHl8yMXgxyCj9MHdfafl5CrTT/Sv4DUEsDBBQAAgAIAA1FU0dBWHYjkQQAANwVAAAmAAAAdW5pdmVyc2FsL2h0bWxfcHVibGlzaGluZ19zZXR0aW5ncy54bWzNWN1y4jYUvucpNO7s5UKSTdIsA2QIcQZm+Ss43c10OoywBVYjS64kw7JXfZo+WJ+kRygQCITI7Sbt5IJwfL7v/Fjn+MOVy68JQzMiFRW86h0XjzxEeCgiyqdV7za4eX/hIaUxjzATnFQ9Ljx0WStU0mzMqIqHRGtwVQhouCqnuurFWqflUmk+nxepSqW5KlimgV8VQ5GUUkkU4ZrIUsrwAj70IiXKqxUKCFWsqSOijBFEI0iBU5MdZk2dMK9kvcY4vJ9KkfGoIZiQSE7HVe+Hi7r5W/lYpmuaEG5qUzUwGrMu4yiiJh3MhvQbQTGh0xjyPj469dCcRjqueh+OTgwP+Jd2eZbstghseBoCquH6IUBCNI6wxvarjSjJhEhoK1E1LTMCpFu2DU9Nvuq1wZqiBccJDQO4gkyrqt51MBr4N/7A7zb80e2gbVN1RgStoO07YYbt1rU/6vYCfzhqBp12blDgfwlygPJm5kzfH/hDvxv4g9FVq5cT4Z7UI8bv1FvtnJjP/tWwFeSN1K138kL6zV7XDdPodfr17l2u1Jp3fX/QbnU/jYJerx20+o+o5bnfOOGV0vawVGCoRCa3RmK1LPqx0OLJZCiiYVkxLKckEDcUZniCmSIe+i0l058yzKhemLmGnXZPSFpXKQn1wMxs1TNz6D3SWUJIDYJtbISz9Ub4eLpVfcmG36hsf6IV2Hgp5ou2mL559mfn6+xPzi8Op78vzQrWGocxLD692lublpXXRPCtlWW+o7Fg0bqgCZwSBrXUJcXMQ1RDbeH6qjYd0DeUwfkx2OPihOud4sIYS8hYbdof+mi2cFj7pSs0Ub/a0qzpOVefR+ha4jk8mlzc+4S7uDWh7cy0nkinJCRWOTxRnTEX58FqhFycO1jeE4kCIZiTf391yFGLT4RT7gmmTnl/JmNFNXFxvaJOoXuZZpQ7MS6PjlOWImMRWogMMXpPkBYIOpIl8F9M0KYmQBMpkqWVYaWRYjQiaEbJnESXLoHuIESSAdIMJiPaRvg9o9/QmEyEBF6CZ3CAwU6V5S/mIk6xUo+keJXjO/tkbXWv/S/vTIE4mmFQKfnIYU+QJNWvwY+hdi4gBGMCurlBAZ0JcQajYu5PRKOlm0uZzrFjPFvedHMjl6RwuynkYznhQgj7i/KMuBKGmCPB2QLhEEZWmSM0oyJTYLGHxVKrf5SghSLKl6lOQUdDMBm5LZ2j45MPp2fnP158LBdLf/3x5/uDoAcl0GfYRLNSoHFQczojn+jbF3DP6Eg31BM1+QLoWU3pjMub5gF96YzcI+WcsU+1pjNwR3G+gDygO19AHlCfO9gbIROzqKKdk7D/x8uDbtpVIpWS0S37JdBSqb2NAhr69UGjiaDrt+1gWHZ78CFoQRjDmpiYn9NOz9XbABrsO9GbPjoJi4H/sxMh3BKnXegWtttzKviTo/AyQqC/IQKcUoCn+NRKBniOM5qACIrebEH/m3X53JC85qZ9tQ30Jrvg8M8huym+1y4gWIYxHItXO0r//fb8rg37P/XAflu/JNl6K7J+07D96rEA9u03srXC31BLAwQUAAIACAANRVNHkkawmakBAABDBgAAHwAAAHVuaXZlcnNhbC9odG1sX3NraW5fc2V0dGluZ3MuanONlE1PwzAMhu/7FVW4oml8DrhNMCQkDkjshjhknddVS+MqSQtj2n+nzr6aNGHEl8R58jp2FK97STNYypKHZG3ndv3mrq0PyGdUBeeuX0T8BfmZFvkMJnkBIpfAPKTeHz24N0ciJMykFZ2u3klWt/QY0s6cC93Gy4CECvh06HAdAL8Cvu/Q4R8ntV1a25RadZ5WxqDspygNSNOXqApuGXb2bEc7Qw/GGtQJdM5TcESHdsTIo+LNkKzNpViUXK5eMcP+lKfLTGElZ7H4i1UJqnnx5RYY3A8fx46cyLV5MVD4gcd3ZHGyVKA17OLejsmCsOBTEC3dgR1/oI5wNyGPrnOdmz09uiBr0yXPoFOluxGZi8lGq1PNIVmXM/BttsTVJZlDCL4C1ZF6uiZzQCyr8h8PWCrMqCIdtFvzAyqQz3KZ7UIPyIIcXZZkY9U7Jmqv/8ScL4TeF1qEfl8Rax2hf+/5zEHQiau9uK+huNGW5YPxbhXtQs5tjN9IaP2RMG4MTxdF0x+a5kg1B93MQb3IOZKj4GoJaoIo7L5EA3aClbENOvn0szlxn97mF1BLAwQUAAIACAANRVNHGtrqO6oAAAAfAQAAGgAAAHVuaXZlcnNhbC9pMThuX3ByZXNldHMueG1snY8xD8IgEIV3fgW5XbBb0wDdTNwcdDYVUUno0XDU+vOF1Bhnh0vuXd73Xk71rzHwp0vkI2poxBa4QxuvHu8aTsfdpgVOecDrECI6DRiB94Yp37R4SI5cJl4ikDQ8cp46KZdlEZ6mVBIohjmXYBI2jrLMGFFWUk4rCivb+b/ozw0MY5yry+xD3qMpe1GrhVOyGipzdig83iLIalDy667KzpRLRRFK/jxm2BtQSwMEFAACAAgADUVTR/WL2nlmAAAAaAAAABwAAAB1bml2ZXJzYWwvbG9jYWxfc2V0dGluZ3MueG1ss7GvyM1RKEstKs7Mz7NVMtQzUFJIzUvOT8nMS7dVCg1x07VQUiguScxLSczJz0u1VcrLV1Kwt+OyyclPTswJTi0pASosVijISaxMLQpJzQUySlL9EnOBKp2cfRNLMvSSE5X07bgAUEsDBBQAAgAIADO7f0TOggk37AIAAIgIAAAUAAAAdW5pdmVyc2FsL3BsYXllci54bWytVU1v2zAMPafA/oOhe62kXdc0kFt0BYod1qFA1m23QLUZW4tteZJcN/31o/xtz+lWYAcDNsX3SPGRNLt6TmLnCZQWMvXIwp0TB1JfBiINPfLw9fZ4Sa4u3x2xLOZ7UI4IPJKnwgJ4TJwAtK9EZhB8z03kkZ7BRWbiZEpIJcweuc+Qu4u0JO+OZuiSao9ExmQrSouicIVGRBpqGeeWRLu+TGimQENqQNEqDeI02JX5OxqfRKbU7DPQPWRm3h64Jmk5nrUYkBSnrlQhPZnPF/TH3ee1H0HCj0WqDU99IA5WclaW8pH7uzsZ5DFoa5uxKsk1GGOTKG0zZlZisUwdrXyPVA6bBLTmIWg3TkNCKyydALNtzHVU8+gBreXVO1Hzln4b+71p3ErlaOec5Y+x0BEe9SGddRLI6DAqS8rrlh300HTQrWUijoJfuVAQlJ/f2haZL0gVsO24Mk9XFz4e4Nst941U+xuEYRfVCrqtaG4lmluCWg63jb7uKEhz2y1wkytoSjVjTyIA+YUrxW1bXBqVA6MjY42lQzCj1ZVrkTpBWGSS+OwftLF+I2l+6teUKQH/Q5hPSNTWRKQBPN8K9DGQYE0NYLGtzTVZ7NqYXU46f0x6fT0wVTnWouBFHMNVCDiGATecdnZ6CAqKa3TxczXC9g4OgiMRRjE+ZpJhfHqQJuFqN8nQOzgIjqW/m4C25raMdFzHUTO1HcToxDphfq6NTMRL2Z6DPWNWZR++NnLN0XUm2oPz+R+jOIjRDOaWTKwu+9bbV83hvZ1TozufTVZZBt2K8wAmzyqvZhbybOQTwJbnsbnp59Tswx50lPPUdExzfcd+l8VavIBTiMD+6RantiYR2J7xyIflaY8B9cTtMghfmqYiMlpLUql5SDmGtXkSUFSYalY+ouqhknkajLRxs+7noGPcVdcKuBPDFjNdnGDzycwj7/GlvsvF2UV3lfPFRYMt87qvAle5vGFV1wl3nUHrfm0vwuqZx9ffUEsDBBQAAgAIAA1FU0cXtWh9jQoAABNaAAApAAAAdW5pdmVyc2FsL3NraW5fY3VzdG9taXphdGlvbl9zZXR0aW5ncy54bWztXOtu47oR/t+nIBwcoAWK+H4rvCp0oRNjHdvH0ia7LQqDsZlYiCz5SLR3c+AffZo+WJ+kQ0qKJUVWpGy63d3KQoKInG9IDoczJL/1DrwH01Z3HnM25u+EmY6tU8ZM+96T/oDQYOlYjjtzqUeZKIgXIZts6LuK51jErSCPEXtF3NW7yh2xPFrx5UMEMqHidseYY58vHZtRm53bjrshVgXtibUDPWoNnkr1ZZyzp+4Taig+WbA7sqTJtoZtuS/XXkTFWmoMew1FTsUsnc2W2I9j5945vyXLh3vX2dmrPH1cP26pa5n2w7GZjtw7IWyZHhsxuknpnDbE2rCRA7WFqfPosW99ua10+tlAi9xSK95eS+NPHliywQxjJJB70zNZBNnt9Or9eipyS+5pmuWbtXano5yA2NBGCqbfqg+b/QwMo1/Y0RCNdr19Qtoij9RNawJrWls5MRJnu9umOpE87A3b6RjXuedWToN1ax25PcyGWQ5ZwZo/dq8x7A7VbAwfHG/uaOpOv6GmNxQ3WMxzBtVIQBExp5oMOr6iG9NeOZ9H9p0TAMN4o/JaT6oh37FQryv3tB68tZRWA3VbuIF7SMNtFer6Ta3fVKFOa9TVQTWhwtfr0iUEmXStg2qs9jlgZHvUZSN7Rb9Izbh0tCo+ggsXzA9yntRp8ecQtnoQpmqhVr3dbeNDQ242mx2ktrW6Vjt0u/2uXEe41mrXmgel12g2mqjebtf7nUO922g34W3Y74CWFu53UKvbajW0QwM3AI1kWdEa6qHb7NfrMrSGe331MBwq3VoN1ev1Zks7tDvNoVJDIN0EHXKzxw3Y1JpKs3OQFbnea6KhOlSGrQPWcEdto14Dd2q1Q0tRmrXa0bjH0UXNdSzNPZzQnC8oTJ2C1Nqjt8Wda7DcuS4IG3QDXs5okOcU9Yqw9fmS+L4LUjxthkJP+TFW+rQYuApJ55lyUBV/x1ZJNOnmzJrSWU0kzGAEeZAigEtnvm/lwEUTJ8BEyswLC9ryc2YW6ETqzNPNY+6EhkTWzJJOSZ7SmZ8288PCZCad+XkzFzKSPqUzP/wVwB2bfNkiJxKodOanzixoMoNKZ37uzMYkUiiYRSTPl0EiJYA1RPbMFH+WRKUzP31mopJZFKwn8mcmKCWNgulEAs2FC/Mo9FBk0Fygp0QKFhcpNAsVmi3NiYLXZCwZbKAVmNxocAmKhMqZslCnVzN58mkxnl5MF8rooiKp/qpEfFn+sdHpfam3O38aVANcTk36lTwex3Uhoaxdy6drYsyn4wUoxOPFBH80KhL/XRg6/WCMRxNckYI/CiuYzfF1ReK/80A/zOd4Yiz08UjDi5G+mEwNYZcxNrBWkT45O7Qme4qYg/Ym/YzYmiIIz6ZLkWeZK1HBQ7Zp72iO9rS5fDOaXCyM6XSsL/BEC0sqErZXSHPJZ3CH4ormso7noMMlkDFfB1+I+RcakGxZhZVcji4ux/Bj8I5cmvdrC37YK3ozwxOYP2rnAF5hXZcv8EKZfoSZA4+bFgRN34OjvS8I+oR18Ays54BN5OvRhWyMphPuXHOsG/OR+uRZS2Ijx7YeEVkuAYcge+xNZ+dBCXc2uvJ9zCvckI5//QBuPZLHKS7s60SmLZz53txT6IW7yjVTsKxUrPG5+vXD6G+LoTwaY20Bk6dNbxaGWPW8PQLLw3YYIpbl8GFA02S1J/aSolu6JDtwsUcQW5krIbYlMHjemd925u+IsGBp/RKsyomGP/5y/tW9GxljCCs3xLXzLbGEtlhkeD7kDWwloeuQz7fspbFE7HH+Vh15g9HNZF0/ObQ8c/T140p04RWD0sHv8RwSI4QDxXQKgfAVeAzEwA0xrULA0WQIzYljMOzeXcQPJ4UUTKaBjomDvkLNNcxFrCPXMEfFVNxgRR8Z3Or0lm9Ic4DF7Pl+kO47/NhgUTibPfnPLb1zIEZYlOxhZqHc9HyHOn9de0UdJYzEPF5GQ3ugaALduhc3rAg6ZpkbvjPPp/bDFQ6t6YfjmElunJ21ErHPMh9ESIap2m18y2z9afPbvXOdjSi1iBcuNj8p/PUrO+IPce63O4u0mUOvjuW5erlQ5YmK+W6RL3UrPw7cnPdsbOiLsaxwDeDvG8KWa0hId3wPn1+Xv9vT8FAGfYF5dUrc5frf//xXfjWJ/vilKCj9S1E9sIp5HMNP+v4+cRj1/pFDjyErcah4yQkMNsshNP/eWXhDYEvZMGT18gocRhf+4ezcZa7NR1TJlTx/D2FEbOUq0hVxHyAMGY5jFVUkhs8dhBXuw/EMsWOWadOC8K+O63zwxmi2kDVNHK5goVjm8sFPjytEUHCPgiw4ZRXQp17KEwhUCZV0ZbLiOkWqCGMCrEv//bgq96mZ46ngeGKFE7GzY7EDsM1cx5rxq4Pnd2UgwG86bi0qMZefmcK3qIS3dj4HcycJgmpQjRYlRWfQhxnfVQYq42VJ6TmFM9YqIhoUJOWuHQsipOqPJiIeL0+iVFURN2vRfj+VPes4bPiDqkjPj4VJ+Qn9wp7JRwqT8jpPG1M4YTwDJWuiyPC2QyFutDzPzIEMtQkUhvYN3+IyvAdjfuvlRboUFMQlN86KSiL7GeaGBouZl0U7XD3R44H9lMevOOb2UQ/OU4mKo/NWs713wExm0dOuLcYBCzA6++I9zf8DmbQF4N/OJo3hlyL2uKXvKnDWIMv1ht+TV1Cg412Fm/NI66ThtmE048GsEHIjgrmI5YVwNg/hEYRPOWdCHH+lZ4MG1WdmGlSzJmgQqD09f/Zuc0tdDC5g0tA342VR6XV4y3EtNmZx2InKKJ6tQbUNh40QEymIeZXY1oRLxX+J1m92FjMtuqdhmIoUREyTPfqBB0sj27NlNqZ3LOrbQUnhJRDEuaMjRqXjFSdh4myTivNriqUcRm49MfqUUBXmnWOsSslEYYjmzh6Nzg5LzHo1pSmQPWX9QTWaYSFApXBWmUTWha9woTPiwjFmoe/gNLOYiav6RQh5M6IrN2H1NkSX0mr3szmJFKKrr7QarcY3ILpq/a6Ku4WJLtzjz2uIrg7mT3GiqyY+35rokuv8KUZ09WT+FCS6hl3+5Ca6mpzPbhQlunz+vyjR9aL10omulyc6hejSavwpSnS9PEsl0VUSXUlKZ3oljybRe7aKpDuu+/hnoZns2BqcZ008tDI9cUQQzfqXgYmrML4r5BeEK2dDTPu8pNm+Nc3mX4bwu/mb6VzjNuSXIURwAp8ddxVzmm2xG8XRRJ2Ca6pGRL/B1YS6TU5VLcF16JKVlGBJCZaUYEkJlpRgSQmWlGBJCZaU4H+FEgQ3eZONO/HT3sbht9TnJRtZspE/PBuZeQX8ejIycoudi42MyP/AdGSkT/+vfCSj25KOLOnIH5GODH2q5COjrGMscL5ER2YsuTx8ZPY/jfluCcmn7+b9qKRjV3wKko7tLn9K0rEkHUvSsSQdS9KxJB1L0rEkHUvS8ecnHb8rmvB/wOiV/NtPz7+V5FlJnpXkWUmeleRZSZ59+6/yFWXPyu/yld/le2Py7PQC+Km5s5cRz6mz55jvlTkLJr4YdRaAfqqv8kUW9s/xTb4CzFlE9BtQZ8kygIK+k//v838AUEsDBBQAAgAIAA5FU0eFzc13EyUAACYyAAAXAAAAdW5pdmVyc2FsL3VuaXZlcnNhbC5wbmfte3k4m+n7b9qhHaatjk4XtX27qCnFlBJLSnU607G3tcQWGdUwltAgSIl0us5MLW1VUmLrKGqNNUgsbU2lRDC2ICI0JAgJgogIJ4b5/n7nOr9zXef8c67rd675w+V9n/t57vvz3PfnuZ/7efO+v15zvLpf8bgiAADYb/PDlRsAwGckAGC3x+d7ZC2Pc22WZf92Rdy4ehlQ1qk2LbuRC7B2sAYAKpK/WPeVl90r3P7BIwIAUH+89bcreXIBBgCcJ9tcsXaJ8Zljej0JmfbYOx+XH3c37u7bkUfeMZN7DBpe/nAJpvrLwd2tX6R9rtL35Xnrl9cRCddBD+Ryf8rwvnISP/bzrWS579W/zTh2su1W+NfS6BWjpipOKb9opohfFCDVWL1e0/m4qL9xY7nMczmJ9nv8/H3NkCZRowAi5kc3fyFDFVBYyRM1b0ppyfFLudqFUVUoo6n8gtsy0VutO9JlOtBqfVyJsDiHtxYlAkdfJu2TjcH9yxeYWAe2BtIaqp7J7seeT9hOFudYqH6+JZxSr3+EMpFdAfSf5cQmh0tXqQbNIPVWmHB4ZbxmJFkqD8j4zFqkMTm80IXZEPb6epsQ4Jo+VOkgFPDWrA7ZTdMWmRWehW6u0QvYC1EFoBNxk6ngMh/81Gr6LfzKUBk51Nd8Mhg/19kQwHChsCs3HWYaDVWjfilpMalaiEbMIkf6z0KpcMbS1J+5Ty6GGmhNJUlWlQeOAga7Su/zKZYrFTQyS8qn3d+rVNbAgwiGG4SZgpEGAVqAT+ratJhUGH9i0FSHGn94tEzDauFXp5B4IRATIdTGLGqDd8WYbEDEgs0NAe1o8+qH6XL0OpMlZaYOlf9ptSm0gsIxKy0hq4UZizW0uFp1P7M9RiFDm2fMkvxMZg8ui3IGAmazEpuf+BHYZY5izwFWF+wNLX4YliaqsAoNb5emSpd+Voobm7loPLy8urFUYIU+fFsYN0JJo5hqAG6Lk5QjcdpeZiptbQx0dZP3c+e9TMSm9o9nVvnKB5zO8iITuuuDux3qCIcY5MiZHDxbV5vrd6m9qVQpvXUh+rxFUvKk+4lPL3gxmbKBs9nJcROnwqabg7svUu5GyWw/xaONmgRWGwvJ0LnHkI2yBAmSjt4H8M5PkWPGdMWOCv03M+wnXv+eoH3azKZwA+UjjejJmsa1GM6ZorPoNjc1ejMXgocYHKi2/TNshTmiXXtj2nEzwSjrmjoDsof5A89/jtyF5keAd33DVEgY6nzwPvLqo+Te/vLZ7AecJUK3p861/H5Tdv8FVIn0ZXnmwOSSU7RnNAXl8iSCc9g4eUk10RrIO26cHHTesfmcLrWjoXK0hvYMqcZF2RccIKEwnGOqIodRVv9wjVrtKHc56w36mmB5wbQzOHVj+U6ohZs/hdFxLgFu0XSKqo7zkCC8KfqUQKI2L1vp61ZYAqMRDoVtBrDyoSsercVoZb8YfnmzYVeIIIRZBTfTWAQxIALmTJkodiVCHTh0tCYLlUW5I+hvavdTNzrfZGA0+0LyJaAuM1eOuS7sUvi27dfvHL+ekTuhfcTs7Jtx43PaqirE2ezAxbiMsP2qTlHBYuTz55TqyDxoftudK1ncKwYt4SdTuGlQbLavh2Mr1cZuLSBmLSCerbBawUR2O/zUQeyf9+7Bl79cUFbUPZhv0XXo9qEDh44IQVIjiHxbQgoqH3OrYbYFhFkZCiBw0rge/vnUC8bJoK66tPxWapxR1z7qnf7ycxbS7/26aetBTKPQfOp6kPtFQncG3zN5qCF5XP9eqDxjJlsUvYKUp84mz+ACW/20uoQ+XRLLll71IQOVglFtVIa6rgoRNNoT5n8k0qhraCET2bla0wByu1uInI3MGDCBSascDmdUOtR0wCU6La1oPD3vsncrVTibqy/RlZzlWapiJ/ubjokgyIDhyfIFlIOXsHBTdUhQ08FLkgeMrastW5BQHTaXHQEzV0ocvXmndWcm6hxv9oZlBJB4f+T2tdluEU/7JErNaawywxyRUGJHOkSijGWibqE8uJ50BMnZTOauQbU8aE0rR7wKGXrQotj47NqxIaU04uWwxGwsfQbam/DOTEhA9GaK6cLj2MmA9HRLYTvISNChTSWgzundD80n+LKJiS2GAkQDHotQjf4yskrPbKEsfjmrzE+7RZhFGDczCXIfFapYdVH4HWHeAjjF9pFeci08aN2wzE8lWWCeZddKi+qbDwGvIU0dg/Fb7CHYZNEtWUTCYpwalq4vDSbdmSPNEkIYi43XW6UukrJHiZJgNRNLQmDvRf1TTGQCJPocAMDlTuH0DbzOzFw5oa2Uq2iB6mj71vFYj1WvnpPJ79gqb58seh2qo9o4hGHzQ6vd20721y3hlzNzspCO18pybivK1oXfGy/PA4R/gWyDgx71531UKFbIn+6snvZxTJGm+qJ8hI7RHGhXsPs9f+bXQS7WtfdmO0xBvQmM5/yhcs/Hld5dfqQnOXhufxBOFKJhVDIqGmqqNu2vcKV4PKIl5Zo7UtyKIsMs3BbrqCb6yS0IqV1pV3jj71ijA7zwjCTGC7ouI4VeQRST0KlcdlMpHeVCgD2WpvoZbzFh0wKVzUERY73jScGYxJZWbo0mTmLBND4nrVX/AvBWbNYWHSnswoDeFR16+jzlecaliT/yHC+c1P6UBs73yOqeOF2KTeX2WzGRlc8oiHizQtXPrmHxMH8zs7SSDQ8fTkog5UgRYrTgtqM18BUypIJWPosDJek1KzxNM/Gt1jfSVzFgX20t3JjOkmcmQH1JtzbE5X77Ko3Y85PE17Em5ximxJ9gktZlUD5ZkYRq5sS8YWu1zPwBYmBFa6uvnPcX+52VhT/By1dXhlcX1QQaJRbCsLwkwXAWwr2VFh6kLmygIjwZLsyhstnNdVqHIYEBRlnyGfbApmYj9OhnkBVwEjuEHT46xJnNvZPtz2idc4ieIyxctLAkSF/yEazX5Ec7LDhtHY26/DyFmJGRZ6GtaIZ489aZ/Z3jaZ2YiVunfOvz2361z28Tpuev0X9ti/mknGYpLEEYQWinevttfmxtW4O5D+i19FoxjImh6gwzeaZc51pW8Jr2V5wbnzKunHk9oNWu8PSwo1H8iusaHUZRsWIum39P0p3yj4F8yuB6OHJwiCB1w9FjtwJax6lwG1GI+9rkjcnIq9jU5bLppOmye6HEU4IhxccqbtocsyHC269QPi1YytxgJiKiZGJ5KKrkVsPkAtFBL6J6brXTkDLZb3Ir3ZMyzDlAma5j2a04EAnYelnydZetjzbTIXCNYPH4wMIQDANTrYSgoLdUrm9CgzJCvBqBRj6tBHTGwsmWVlFY49ViDE2XaVyyIp11BwA6ZVt76MY4ve19Jcbx80WQNgG5+Czl/oPC44Q1SsxiaqBh6H7VgrY26mAzNoVivuscA4tfLkYlaKenXV3uuuCRfDwqRFZpdBB9avlV44G+tBXKMUCw5tV7N2vWOefHq9cKUoFSIxYCWhC7r9TvB1q5PR41caWSk0lHiD2Ttv1C9K1pQhQ9VS2Ig1fBPTZnOheuSSxaZqQZc2V+b0Y3VbAbHrUIKZaZhkFyEYyKGxKxOfsCzLv2zXIyiLChoLy8lsh7CaOb4uJkS8dlxrgEHctsaj9vlGSxAe8oP06gbvwWghk9WqPHjvqeWPoI/KZ0uc1vBaxB2fJGb+aGMeGOXpFFb3+8muQzGWcGrHEtmWsPnkrYNXMtwfWaki8Apnvv8S+GXx7E0YlKhMn4WQPAmNrnJNFHBV+oD8OyASupaAbcjfjX1GguHYqR0gS//Pnkf+opq+mqT07tBgC6f8uRVYiXdO/py5pK/7Og3WKDi9kIEE4aYFRkrZ4HI3cBAD991y2rgHMOWx8FAO66yUG2BF/+nwruujWt9RNCN4RWmxHCxLA4v5QIyJhh48pwMJiySG9aqZmuiFff6meiHJ56QzrD2pSyCijrJlvY4HE8L9adcM+SFzMuVqvvlPL/bv86b21gqyy9yA/Ysjp8jPdn7lV8QdadIJ2WFze416v8LmRhNsTafut1W3K3wBJFkpIGaBAUtzqvp2EVv37rXF4fmr64Grc2XSAv6/G1n2s3JOucbl4nmahO3rJRfAGbU9wHw2556n6FHCRPv2pL1bEErSkdZJqWzFtvfywBQ9HLM1fMtGm2hdRCOKVM1vmtztm8Nex//4vCpuWZYkJoViy/ntbyWIm1NK6EiRGuLrC1/d7wt6ZfblsERksYrNG4larsRsUap4vLfW4qV5cNtoLpeuOiTml1F0jYwWmUVeYXBvVhDQ9u9pP/ioYNJFTrTfyMc/YwSLrU2/tNbArO5850W4YLXVlGHnctJCr1bvoAwyOGebWJUHwHt42H+mbEfUbMzWaBYuZ/PO6pNLk4ObqNY6ZBF5hoS+Wde63xrT7aDW0nI9+PqX1i19Bzqdnyw8utN2qfHbnZX7ttPPNqf9du9Tt+hYxjGLBIxhswzqZYY0dTvO678OxsefOH55qDGuzNmz/gfcWh5YC4tB05X/fn86zEiyuJeaHPu82Dzzt+LLMtXgxfvcF5dikDkGFxKVnv/UyD7TYApuvl8bNh54xTrqVfg0SDO807ZJt8qXk10gNg2bwz1WFbHjz0HBJXWqtQFNjIPHIhwNoEdxYMG56cZxy8KyBsY1Zvnmm9oZBcNRat4zE6aEguVW4I6KVH366tWdPweo8ZMNtlyssU7Cpm78SO7eqp03v8Dg6ItXW3v83kfn/do2uoQdm0mL8mack9D9COLG7Z8dKcTmmt+MDs7Bmnghd2P4cd2h3Aw9/1qCntF1negkD4ce4KsvRQ8ty8RNkwWQoZwJ/+JQmIJTnAyeTwh1x4aZNIyxc8B/1rxbxeKZZ7Sw5pbJxuvfHY7f1iCMrDrR/t0wRiG3KkO+b4qeUoMKu5VNVOPXc5ygse/KwMlr8cY7LelMA64UZO3cbP5PXhdArkkSxVO2Z+z2Vzr2S5EZcBP1mvz0kS3N99XKyORjK2evjjtA2alfBv8dkbNt0dpNHJPMYpK6tqzDb04cYklchklCzgfUSyrmAxcywh5a7PrtU+1rTrfygjWtVHFG0pI0KyQKMvgli21OAmqCymSnuTvrxrpFTzb20HpJ1B+ssXl2UccK7CzjxY9HMjXtxlWjoofvsv6gi31UcF+h8O8f7d4oubdgqI6G37rD6HTWew/Fj1Rv5hFGNyPPQKcsfBwwTiw/fh2UCsebWySUBpsejP39KRHmVXR76b4rvvaCN4fN0R/YPBqy3HSaZfk0fzq/mdAy3qOCXd7UUnoROvxTgC04ZrifId5KZbpqzxzNLH5iXbLJqDKlRXfYMVTPiE0/hJcfRoC8fyJgFyymVb/YHiERuUysckdMEnchm8tDAaNTQ/6+/Cr4uL+ZsDMoh2TYE9Z+Odo1npNTpk9uL4zsIoH46KHhtBip8HM7q0YbGC3/2pUZTJv0k2XqP3lc8iE1crjeuBPHCI9raM31HZsBhbX/Vj1DRueJTuUEicc0LuGCNB4BIHpl3Z0P5Xn/r0+mUo1neWDLndSVGvxcP70yRRrMEn4kM+FNYGRp2ts9BnlW1PlFnWOe74obZUbrBEEGLxvayOrsoOCadMMnboxaCfy/kAYRauPrW95PRLBlozmqMffyqG6B3t3QTZMY9mcjN/E5WOzAcymL8TUuzSnTwYnq1MhDhqZ8YrNXNAZG9P7IHUg2kC5a7QDGSKfcTMU7xtTqYelLmDRL2AiKYsL7ApTq11DNtVxyeLRGpR2HM3VvXGqGs9ezFwJ1Uggrye3PK8IahULjlEUgpsdCi3580VYr7/ya2KDJa5eW7HkQtBUX4F5LpfnaXnusuA2OMwqXKCoHiyPmiF0ShzkWTHRQ3pkHjVAtLZ/ldA7G9y1AiSx0CJ/JpaGAcZuIM+pmau851CLqWIVNF3orQ27YzvuqW+Q1OhP4+XRK3dyeGU0iGtOgTjdtoADS5sstF3GI3yK/SuzLiEyh6nq+OcwNvESfJSeF3VHfVR5BAW4Vc4AjfjPRcI9HkkC0Nt+4A0DxZZ8W0VGjsQgPwb3ojtLxnyvZD7Xkz3mafZ8u3hER5C4u10N+aDwaFqoBkMkIWuNaM6/xsGAe67SBJk+A++OrFEYjU4/OvikkUj+Yd/0dYPdVbtrzoygQ+Kslk5oTc2M7czvdVUuyTcOz0sMM/2c4cci6XWG3QpB06LNZkrzIOh6ICM5UjKZO8OHXr7iPPp8zjAnY9du7UO5vdHs2Q2PtoP2k91VB667NT/PjbzPCDg4k2G1jC9Jr6YuROLQJ1X4UfGDjy7HVN0pPMBx3vFezw2SmUBfY1ydht3QaH3c4svbpNtnwS/5xLtUpwgHqE1uwvkV/S9fu5tL05y3nafI/ixd1aGXUqtzBveOrtM9Tr6FeM+qstIJy5iv9iB2E9U1dPT+vqMqUY45VNEUZC84zWHH5105/UZVu2rov7fmBU7uxtReZ0oT/JWbnh0DQxsKXIbkxvz0L29JojN1UOidxYdWmtKayz1gWUe//ftUWf/3hz/H14UejWuzRTju+JXqvDcbMyGbRZGVk3EG1Y7wcgaF+8svebxdSSiem5WbM8ye/kNWlrohJ7Rk5h39RIeBQwXyWpuqi+5j01JJmAvDoRnUcX+GNdNxHAJu4na/OIvouU5ps4v9jk7wTUs41b9c1CyWg+4VZKknF9zgbMh4BXYw/ezAlGTqBEsrdT3KDgvF8DCrLZoNh3HInogqYGaoJhv1KOctSb866lzTj+qQyVvkOjpPNxoxpnK2SU7WEZJAGXbkH7qQMuDEUUDV4Xz080hUvISKTmHvO+Bn7t93ocLElKWtnuSXoMHVzErzeTnGh02v+cyRJgpO8lxJnnQmhEoyipBdsqE9/qE/xWgG7iigREPrWuub4tyXiBO/Vz8yPXJrctO+4vdqJHcintepEMlreK+ctAAKIikiOhPf3mk47jPz7rCJxVB6lgkpJu2aMSsWz//B0w1GB90MUjao+PZ+x3WORVJnS+yN9ozNEvpAKYiKIG41OXiHC8ent8R4Z0d1FjKL4klajGaRjY6TrFTPWtL6KZdHjD3fIHbXzzty1O+E1W/bux75kTJ5Wvv3R9SQU5vjj+GZR1+IGx473rPmaRbAtNADoW2qhiMl9oFOatgA3Vj3MrttUJcr9nrkSnt61hrQtFl/1Kv1uKDuEkOSq95QJtalOMppMX/EC0/B2IdOWLEr8MEsWAeaZiEE/WWlz7GqATI3JMV75Hd4afmljrZV3nDIx77bDpoKA2zFpBpFLI+f4Ldz/NOXQjORm4vu5kbfi9H3BRACpf8tOa1Vl8boh+O9hnaJzLT8t/f1BE6xhwvvjxgOJXE89hVqiN8+ZALg2mwSYmp4sQTZdhnyDYQZVnjMSyeOplnQS1aaBW75UFXghNx7cKlYnjhwczJ18rmRg0rgVn0vYqFkQHQCYSbMcQ130FUF59mwsDD/JlC87754bKKnot8/IHtdAQpet9RonxPuc6w03AkoRc2eCwL6xs0W3bb3bhTm2r7g125XU7xkQGXfGhZS92oStZB7CXsht+qanB9mV+isLhomRbJvlMQNFiHdq1pYq8kup4AMswGQqRF0Pe3aohuMn2VxXmxIfIawcQyKimUGSD158VNb9vO1BkPPLJP960LQD146HeLPZkg1kBmYOtAM4hQjoMl7NJrMRS45BO4rn5j7WsBa97D5H3JfpCj7VjJq8sR7yGXRauZrARwS2WniuXA4KJZWUDRZf6xa8WVoVQUbGT2yT6vpgPs+DZzmGpPGCM43fd6qrhzoHENxqSIb63DghHYZj13aNA2rQuKyl90u80oDwVdtH9bNF+1L4g6X7fP2S/6njOtluN84ux4yftb+5/I0FwC1+x7qpK1bH+M4aaizTgfGvy6p3kAPusIy/BsBnWVK5IO3wlmCt9dai1d/ggKUim0xy/bN18veh8EIXkLbfvLEZqJDC8Gtp0djsnDEmhEJGG5LRgUf/spl3rNS/LKeRtQrW2OzVubn36VS1eMK5TLkSMetyR+z0HJ57lkhfE6qw8rVzUgLFUKBk7s0v9Zx1eP98yXXVcIe0o1TeOT2kGGzBs61LYouknSK2CqmL6KykLojGmFJEkMWoorO86rJVHVXV0HS5BvuvHHH09WXA7VMEr2ZIHyyY/AsMZWpF1erLdo8gLDh+BS6lS7szO6a32TWbRs4FvpeSEZ4sFFNBZrRe57z9DpZX711qCmshn3rv7bv4sxxy8jD5lHmIV6HnE6/Htxf5W+1MGOF6Mw72AcDGlcao/XNAjm/7u0k/sT4mktKlQkFRx4rkA+HCmCuA1UeFEDfKgh4O0kppXnwvpvcpFX4YNe7qcJu6yaUUtTf6ZY2hbavfn7+J2YmjJRkHVnZuaBx1mkWc3c4OHtIf/1Ef6cNbiQem7rAcYev/62xft7lUyUNC3jnlCSNa1U7M4iWTUgy+z4tcCtHu3uhyMDDO3PIjWMLb7/VlYE3N3MfTHj9ZeLlzIFcdy2sxU3irykbKsN9lJd9taTkJ/YwVDJcIrzzTyXgrVWYNP5i5zav9oni6HSGY4Xa23gDLf+7SR1r3uVn9T8f30g8799UvOP4B/BP4J/BP8I/hH8I/hH8P+JoIGdCBwdbFgZDpbddb+3iJedx0ObJEyBrOelL/4vtLa/sxbhWescTvbGdLZJtmSEa4LZ4GLij2yd9EsYIZm7AHeRq8mbq8k0XNNSXmCoKdigcanHNUtMx0jp0yYQ7d5ML0vGh8JFhrW1KCV7fYLDlSno8hw9XYXcCwCs2f5EetAQngKV1EAZZwFnvtrsMZD2RGrgPh3FLBwl7F4LkRyoie52mMkqHTFrL/isCl6XeDVZw0Fi0Lj66UnvxpJokWoQZrkp7nJ6nNlTJqB9q8ZTTIoruvNR+4X4igk1mxahmXaVY+y1B3BbHN652GHUZV/1Tst2MBMe0LZy5nRnfuMVg4b595EWShXR3Y2vnb5Iqs/95KcpGeS8u7+31zf3QUYCeXaTH90sseUslEU38l6/u1VqufgsOWRUmCXyVrEK+SicFa2+3Ws5jw209Um2B7PRUh60eSabImoUoMFSw/V8uh5Bem4q6yazfQtgxqdDf65/Njx5qD0hxWq+CjXSWrFpAgBwXzl/1KMbK7/+8qYJTYtazw3xEslmnlnaUU+aPvQUouVy+u7pDL7yGX9rbabfLzZTNjHHKeNRltJpJ+gcfcbxm45g3JGBBSSV980XvxvHZ2nHDTw+nBbAyeRSUbSOR9lBzBV0GF+3NKfKj3csyszS6ctwOyKcaA8YM0TuQyOYrkUFIDDZiVJnCO5mWnv26jTIbEWpXO2+2DTbe/40x1iySrGKP2yoe+z71kJ0Nl2nRfkYjuD13k/jkCFlQ0VAcmMO8TBFSIaosZ7gDH2HYML+UDHBc9wr4VWTuwG4AoZWQ27ccjCR9qfxlMYpigIpdtDYfuSrHw85hitE1HQj1FBwrG+4izSAwC5hWbDEnbUg7GT499QxT8eaUJhJ5/mOpGI/Er+XtA/vEGH/l07uC/DPzFpj4lQrchfm6D2+RpTCIQXzwEL8/ieK9fSaz8NfOj9sQ98L9QwNIMwVDpR2tJo9GkIg7SV7mFs/kLJA8eur8B6MGV/fnyoP0Lej22GpnvdDPafCIg5dt45WIj/4FW6tvchs996jO5H1fVOx+ejEWaa4+4R0sWGtIHZoJkvQzvnslwqyvpLjZiS9nGf5ZnBlw7SflFojx+yK4xjhYWgxFRrPiCGn6x0F1KnVX3fesTHBuVk1N/ohcy+TtZrIigm/s8Zu/zV4vx21w50d+bguOYcMj7l33XO85xNe/OBtrPdh5QibmARg3PGWoNa2jS5hw55+K7bL5oPuoECHg6VcFQwjOAMGJ4dIXXhuhrNq9/gxIJya0IyIk7KJ1iLWxhwrdLkLTvQGjIVHNlAXe9Lvh95SDWDEH5JNU0EjsCJz/xPePcf3Nvc+TpFQiJcPeuJyrmnquGzK0Was+CJQVzmoi4fH9iQYjd4tuhe4FhDzsCsPr+9l9YGUih/FP05XBxt5RKk39xvsWsrVlE7Z3OdHNwkzi2HnKIz+kHrAW5jphQkpjbVO66+3mRg5Ga7v3IKDphYhWiOSEBq59niEEMS9ZBy/vqC5ueC6ifAgm/p3l8JV6ScYqfE1aDrcq1OwGIf6DkLqbe6U+BuyEOlo71ol4peRP5f6U1wnkv2SJj9qNsp1Fh0v2OjuZ5uizS5M5WsBb9QqkLeowg2LyiovbldDlXDNsj+a2T1K5qqq+HDVCuHCr80Mfuvbeo8RSEmm+8TOtQ+GHaXsI9XAPegzuDnH/pUA96CRso9RicI3asAo8E9J5lYlfIYcU252xCOW+G8IfZrVHrCYjY+ub0spk6BPT3PwTvuEFP1Q1agAGbc6WfD43RWGV5Fgy8J/uXHNDq+fbLlxeAUrPDappmX8aDij4PUBhdiCz0mF1d8UQOEYuADJcKuEL49f0gjYFY8Tz7IfHvV5yb8Pl4P8WDyEOAyUZ6pRzQYoMlM3WTnkfVWHo051UXzJL2U0Mw3bSsFLm2tl2F0l9wIzCR33Qi/7Fr33pZ1iJ8zEndbsKJgZybu3eEKzI/vklNs12pp/ozOqwxQI93odWyKjceVIF6W8C/JSnvkQ7IOanJEk5Q7FlO+pYuvwdac6J5L5q4+jNf/y6ly3gIOVeTWB9EcUKpBfaRiaGdEHwrr+TNCHlh0ZgZdmkU2/65b+oW2JWH55yUdcMiDNh+se5ghNVwyMs4fKv4XUGmDlmNpNi6mEkPhlMAYp7LWS9uK3XsYNW6iyklSFjX71+cCtKO8PZvLMvLgbJF5B3rZlYjPeK+1U8rMcN72a61wzhUJxFjxIhROkYdalkqjZpD3CKapSTGUbriB+y8Fza/b3D2csa0qgtfB6qB360lPK0H5ikCV1o/ZZdkr63GMVa9Fm3PgX0MH1kS7piGs3TRVxlrf+Sgn9k/CdUvxt84uRxhZln/JlQT0fMTLxsmwrxIPWwF1ATIjfPrK4JcMPpQbcSiKdXvpQyIYTi+Kwq6QzIvxACl+RzKblRSkgjCGJZAETSy28xz/m5lzTSA7xSnQW2omICKxUKVUA61p5Z1KsRApso9VRb1uk5EhGIrocuJ+p6yUXPmebUkITok/aJ7K3bCPWwmdz8JfIDdauEzdeLYQ5pG1FHVMb2N949q5rTPEYTvhE8QEVf71ffK1w/Nn6tVRhykwzwVmeWWHhyojtJfaLUnmVs0Ff+hDdWdXZohqn4NASyylO5URANnoF/ioK7z28HtssisVjxDjM+D4pX7DBx48/SvZpBAcIJBBaUnHa2me4onhxwVNkHTVHlVrutfmytdkYtpVfDCe8MeJm9FGgfHmG0Wud1e/QXGJTALlDz5UakWWuZLZUOWkK604McQ5SicSlbvQrZgSGd6YuCF/ylzS9SsOGuyQf96pWzTV3Ft0PjRo0WH9v0KD1caNTsN7JcdpccgLK6gIMYvmR2uMPhPV2GWsWtTHhQqXNeaWMV2qzTlbSC/eHYjHgKnYQXo0h/gzIa17PhTp+GSkLk6usvll6bvdSNwQZ1ZET+2u8pBYTS5oD1gtz8EA/xzjqy7Xi5YKEXvWtQAsmNhYNNhe97oU4PqKMLYkwm6K/fmDRY6//4bT+h+tBDQob9DkpDBgrEARFeUMCVrrOSMNDDCSUwnuhWHB2jpsCCdDdBccETSmXmE1xQItbdVQkIyycay3SZ34VeagSB8xJf1jwYBiRkb1WmD28/qem9M9Ibz4uRxJVJdoo86f0n888OcVR+lRpDNSa2n3JKXDBayNZcItmLSLBm3/N0Z0inpxqYs42Nhdv7Wqy7GFWRtH9tj1m+YctRtSdC1zAQ1wHPsi2G9lOTyN7Irtp6i9wOP3NOdmGwHjfq7n+TrMBluFNWgdjlsFhqskS7R19zpu9dXw+6j9v4Fw76Josq6D3Bu8jSTZedHcU3ecT8delk9CNSdcxKa95g0fTthK31e7rAjFleUZh2zczW4lLw4tSTtUsTzDCrxyTqYPJ1E2/4OqJAhOtgZreHcRozdi9TOesGA2GvnalkqZlA6kEsa+KviC8zJ3bCi0h9MofydI1wubaEloGzkexWqbtWwNokw3xbHRQht4hQJ23ejMhlkl7aU68pbnofNlIptBurW+M5GTVfrRp/mGxG4G1VspK38O47onZegvKkfsZROsg59tcb9rtfeK91dQKD8PQ/DQa7+DQkRNHAXdsv47jpAXkD40pT47AiJl5DFFKMuoDc9QaqD9Oq+pybC/YYyU0sqpCrQwFFOwCnjD1NQVWiWUICdMgAOCuBDePu2tK/Rx3GtzjQ0/36ilinJjl6OZWzVn0WVsDF/GugcyLVyXVR1IJcZO64NIaAWZTAtRc6348+iJe4Z2Yzw8xBwDG1jMifOptjn+KUqjXAhfTOBFnD7SFAc1Mp6JS7dKgcQsfgNKhbOkQJxXsk5a09b2C+L94pWy0Qtycvl9W1N+1izwcKUutAqe9u7e+bRCPippE7Bz81jcOBadk497mrf6ZHL+0aQ1Ut2mq+lLWMpaRt2AiyrFtVIks9m7dtzUKJTtclB0Pw3jjaZu7tV87habpyrtsfepg853jlbLLP977H1BLAwQUAAIACAAORVNH15kSKV8AAABqAAAAGwAAAHVuaXZlcnNhbC91bml2ZXJzYWwucG5nLnhtbC2MWwqAIBAA/4PuIHuATU2thczLJCn0wqTH7Yto/mY+pnPXPLHDpz2uiwWBHFxfFt2W/BH9ya63CZT8A9htoSYU+tczDjlYMI1AkloZ3QILPo4hW9C8RlKKEymo3uUDUEsBAgAAFAACAAgADUVTRyoNwzZRBAAACxAAAB0AAAAAAAAAAQAAAAAAAAAAAHVuaXZlcnNhbC9jb21tb25fbWVzc2FnZXMubG5nUEsBAgAAFAACAAgADUVTRyXfYoO9BAAAyxYAACcAAAAAAAAAAQAAAAAAjAQAAHVuaXZlcnNhbC9mbGFzaF9wdWJsaXNoaW5nX3NldHRpbmdzLnhtbFBLAQIAABQAAgAIAA1FU0dISKwfsQIAAFEKAAAhAAAAAAAAAAEAAAAAAI4JAAB1bml2ZXJzYWwvZmxhc2hfc2tpbl9zZXR0aW5ncy54bWxQSwECAAAUAAIACAANRVNHQVh2I5EEAADcFQAAJgAAAAAAAAABAAAAAAB+DAAAdW5pdmVyc2FsL2h0bWxfcHVibGlzaGluZ19zZXR0aW5ncy54bWxQSwECAAAUAAIACAANRVNHkkawmakBAABDBgAAHwAAAAAAAAABAAAAAABTEQAAdW5pdmVyc2FsL2h0bWxfc2tpbl9zZXR0aW5ncy5qc1BLAQIAABQAAgAIAA1FU0ca2uo7qgAAAB8BAAAaAAAAAAAAAAEAAAAAADkTAAB1bml2ZXJzYWwvaTE4bl9wcmVzZXRzLnhtbFBLAQIAABQAAgAIAA1FU0f1i9p5ZgAAAGgAAAAcAAAAAAAAAAEAAAAAABsUAAB1bml2ZXJzYWwvbG9jYWxfc2V0dGluZ3MueG1sUEsBAgAAFAACAAgAM7t/RM6CCTfsAgAAiAgAABQAAAAAAAAAAQAAAAAAuxQAAHVuaXZlcnNhbC9wbGF5ZXIueG1sUEsBAgAAFAACAAgADUVTRxe1aH2NCgAAE1oAACkAAAAAAAAAAQAAAAAA2RcAAHVuaXZlcnNhbC9za2luX2N1c3RvbWl6YXRpb25fc2V0dGluZ3MueG1sUEsBAgAAFAACAAgADkVTR4XNzXcTJQAAJjIAABcAAAAAAAAAAAAAAAAArSIAAHVuaXZlcnNhbC91bml2ZXJzYWwucG5nUEsBAgAAFAACAAgADkVTR9eZEilfAAAAagAAABsAAAAAAAAAAQAAAAAA9UcAAHVuaXZlcnNhbC91bml2ZXJzYWwucG5nLnhtbFBLBQYAAAAACwALAEkDAACNSAAAAAA="/>
  <p:tag name="ISPRING_RESOURCE_PATHS_HASH_PRESENTER" val="2d952383f36d98eb9fae35661317f9a538ebbee8"/>
  <p:tag name="ISPRING_LMS_API_VERSION" val="SCORM 2004 (4th edition)"/>
  <p:tag name="ISPRING_ULTRA_SCORM_COURCE_TITLE" val="M12H Section 6.4 Polynomials with Complex Roots"/>
  <p:tag name="ISPRING_CMI5_LAUNCH_METHOD" val="any window"/>
  <p:tag name="ISPRINGCLOUDFOLDERID" val="1"/>
  <p:tag name="ISPRINGONLINEFOLDERID" val="1"/>
  <p:tag name="ISPRING_OUTPUT_FOLDER" val="[[&quot;\uFFFD\uFFFDQj{D1961B4B-4104-4DBD-91AB-5334FB564497}&quot;,&quot;C:\\Users\\e15108\\Documents\\Website BCMATH\\m12h\\Online Notes&quot;]]"/>
  <p:tag name="ISPRING_PRESENTATION_TITLE" val="M12H Section 6.4 Polynomials with Complex Roots"/>
  <p:tag name="ISPRING_FIRST_PUBLISH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watermarkUrl&quot;:&quot;https://&quot;,&quot;openWatermarkWebPageInNewWindow&quot;:&quot;T_FALSE&quot;,&quot;displayAfterEnabled&quot;:&quot;T_FALSE&quot;,&quot;displayUntilEnabled&quot;:&quot;T_FALSE&quot;,&quot;domainRestrictionEnabled&quot;:&quot;T_TRUE&quot;,&quot;domainRestriction&quot;:&quot;www.bcmath.ca;bcmath.ca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EECE4BB-333F-4105-BAB3-76FC31200AA5}:27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24E3A3E-36F4-4579-8417-D6B221A41A03}:27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EE1B8AA-EC5A-4C91-A200-01B881D42315}:26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6F2892B-FCA6-40AC-8607-0B3359789DEB}:25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FECEEC7-D70B-489F-949B-DC975ABBCD22}:26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7CFEBEE-DD71-4AD4-928B-2AC34647F155}:28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0B4A27E-FA41-45AB-A43B-09E105CF3913}:28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3C1E943-4E77-4B11-B109-552AA172C07E}:29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A2F6C0E-1E8C-4CDD-B78C-9929E3339E6F}:29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A08D50A-FE0C-4C7C-BB9E-7DD772723D84}:29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2EBE5F1-10B0-46C2-9BC9-F2248AEE6065}:25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20E0F38-6DC5-42B0-8F65-C3E5C47CEC77}:26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470DC6C-D14D-4B33-92B0-A950E43E7446}:26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529E175-0A80-40D6-A14B-30E3C3F893E1}:29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FFF5052-6C63-4991-BA86-E25EB24D1B23}:26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AA49178-B35F-4E11-AC4B-988EF5A63248}:26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18BD9D6-1B31-44B1-B0C3-776BAE6266ED}:26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7660295-88D3-40F9-819E-528AC67C5B9F}:25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67CC41D-FDA1-4405-87FB-BA34D55E9F56}:25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25B4CA7-F96B-4329-9FE8-D7DADB033640}:26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FD6234B-9502-4CA7-9E9A-BBE14DB919FF}:28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66D3FFE-A02F-4413-9886-44ECB50F6B81}:27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EF935B2-645D-476B-8B4C-91858772B975}:27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54F90DA-E8EF-4F52-9EA0-B712C8495B35}:27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F24E6B3-E5AE-4654-96F7-FD19F588777A}:28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C5E5AD2-E946-4F01-99F9-2EF702C63C8B}:28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DEBDD65-8773-4615-BE44-F123205928E2}:26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45827112576748B5D48E564F7FBF10" ma:contentTypeVersion="8" ma:contentTypeDescription="Create a new document." ma:contentTypeScope="" ma:versionID="e880a315915cbdcb530916f8245c7d99">
  <xsd:schema xmlns:xsd="http://www.w3.org/2001/XMLSchema" xmlns:xs="http://www.w3.org/2001/XMLSchema" xmlns:p="http://schemas.microsoft.com/office/2006/metadata/properties" xmlns:ns2="ab2be11c-74ae-4dca-a4e2-637c5b7345a7" targetNamespace="http://schemas.microsoft.com/office/2006/metadata/properties" ma:root="true" ma:fieldsID="d4a97eebc6133fefe8e1fbe3e3b797d0" ns2:_="">
    <xsd:import namespace="ab2be11c-74ae-4dca-a4e2-637c5b7345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2be11c-74ae-4dca-a4e2-637c5b7345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3CD7388-5B74-4714-B006-57D78223E7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2be11c-74ae-4dca-a4e2-637c5b7345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E0DB93C-D7A8-4172-A22A-38FA2574BB2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DAFF046-A4E6-4C98-853E-66B6BAC15E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8344</TotalTime>
  <Words>1479</Words>
  <Application>Microsoft Office PowerPoint</Application>
  <PresentationFormat>Widescreen</PresentationFormat>
  <Paragraphs>112</Paragraphs>
  <Slides>27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Cambria Math</vt:lpstr>
      <vt:lpstr>Century Schoolbook</vt:lpstr>
      <vt:lpstr>Wingdings</vt:lpstr>
      <vt:lpstr>Wingdings 2</vt:lpstr>
      <vt:lpstr>Oriel</vt:lpstr>
      <vt:lpstr>Equation</vt:lpstr>
      <vt:lpstr>Section 6.4 Polynomials with Complex roots </vt:lpstr>
      <vt:lpstr>Review of  Vieta’s formula?</vt:lpstr>
      <vt:lpstr>Practice: Vieta’s Formula</vt:lpstr>
      <vt:lpstr>Review: Polynomials and Roots</vt:lpstr>
      <vt:lpstr>Rules with Polynomials and Complex Roots</vt:lpstr>
      <vt:lpstr>PowerPoint Presentation</vt:lpstr>
      <vt:lpstr>PowerPoint Presentation</vt:lpstr>
      <vt:lpstr>PowerPoint Presentation</vt:lpstr>
      <vt:lpstr>Practice: Indicate the number of real and Imaginary Roots for the following Polynomials.  Solve for all the roots:</vt:lpstr>
      <vt:lpstr>PowerPoint Presentation</vt:lpstr>
      <vt:lpstr>PowerPoint Presentation</vt:lpstr>
      <vt:lpstr>PowerPoint Presentation</vt:lpstr>
      <vt:lpstr>PowerPoint Presentation</vt:lpstr>
      <vt:lpstr>Roots of Unity and Polar Form: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a) Simplify each of the following and find the real and imaginary component</vt:lpstr>
      <vt:lpstr>Match each expression on the left with the corresponding value on the right: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M12H Section 6.4 Polynomials with Complex Roots</dc:title>
  <dc:creator>Danny Young</dc:creator>
  <cp:lastModifiedBy>Danny Young</cp:lastModifiedBy>
  <cp:revision>38</cp:revision>
  <dcterms:created xsi:type="dcterms:W3CDTF">2011-06-27T16:11:13Z</dcterms:created>
  <dcterms:modified xsi:type="dcterms:W3CDTF">2024-06-03T03:44:07Z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0x010100F045827112576748B5D48E564F7FBF10</vt:lpwstr>
  </property>
</Properties>
</file>